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65" r:id="rId2"/>
    <p:sldId id="366" r:id="rId3"/>
    <p:sldId id="367" r:id="rId4"/>
    <p:sldId id="368" r:id="rId5"/>
    <p:sldId id="370" r:id="rId6"/>
    <p:sldId id="371" r:id="rId7"/>
    <p:sldId id="372" r:id="rId8"/>
    <p:sldId id="373" r:id="rId9"/>
    <p:sldId id="369" r:id="rId10"/>
    <p:sldId id="374" r:id="rId11"/>
    <p:sldId id="375" r:id="rId12"/>
    <p:sldId id="256" r:id="rId13"/>
    <p:sldId id="290" r:id="rId14"/>
    <p:sldId id="287" r:id="rId15"/>
    <p:sldId id="289" r:id="rId16"/>
    <p:sldId id="288" r:id="rId17"/>
    <p:sldId id="257" r:id="rId18"/>
    <p:sldId id="284" r:id="rId19"/>
    <p:sldId id="286" r:id="rId20"/>
    <p:sldId id="291" r:id="rId21"/>
    <p:sldId id="283" r:id="rId22"/>
    <p:sldId id="285" r:id="rId23"/>
    <p:sldId id="261" r:id="rId24"/>
    <p:sldId id="262" r:id="rId25"/>
    <p:sldId id="263" r:id="rId26"/>
    <p:sldId id="259" r:id="rId27"/>
    <p:sldId id="260" r:id="rId28"/>
    <p:sldId id="264" r:id="rId29"/>
    <p:sldId id="266" r:id="rId30"/>
    <p:sldId id="275" r:id="rId31"/>
    <p:sldId id="276" r:id="rId32"/>
    <p:sldId id="292" r:id="rId33"/>
    <p:sldId id="267" r:id="rId34"/>
    <p:sldId id="293" r:id="rId35"/>
    <p:sldId id="268" r:id="rId36"/>
    <p:sldId id="277" r:id="rId37"/>
    <p:sldId id="278" r:id="rId38"/>
    <p:sldId id="279" r:id="rId39"/>
    <p:sldId id="294" r:id="rId40"/>
    <p:sldId id="269" r:id="rId41"/>
    <p:sldId id="295" r:id="rId42"/>
    <p:sldId id="280" r:id="rId43"/>
    <p:sldId id="270" r:id="rId44"/>
    <p:sldId id="296" r:id="rId45"/>
    <p:sldId id="271" r:id="rId46"/>
    <p:sldId id="281" r:id="rId47"/>
    <p:sldId id="297" r:id="rId48"/>
    <p:sldId id="272" r:id="rId49"/>
    <p:sldId id="282" r:id="rId50"/>
    <p:sldId id="298" r:id="rId51"/>
    <p:sldId id="273" r:id="rId52"/>
    <p:sldId id="300" r:id="rId53"/>
    <p:sldId id="301" r:id="rId54"/>
    <p:sldId id="274" r:id="rId55"/>
    <p:sldId id="305" r:id="rId56"/>
    <p:sldId id="306" r:id="rId57"/>
    <p:sldId id="299" r:id="rId58"/>
    <p:sldId id="304"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4" r:id="rId73"/>
    <p:sldId id="325" r:id="rId74"/>
    <p:sldId id="326" r:id="rId75"/>
    <p:sldId id="327" r:id="rId76"/>
    <p:sldId id="329" r:id="rId77"/>
    <p:sldId id="328" r:id="rId78"/>
    <p:sldId id="330" r:id="rId79"/>
    <p:sldId id="336" r:id="rId80"/>
    <p:sldId id="331" r:id="rId81"/>
    <p:sldId id="337" r:id="rId82"/>
    <p:sldId id="333" r:id="rId83"/>
    <p:sldId id="338" r:id="rId84"/>
    <p:sldId id="334" r:id="rId85"/>
    <p:sldId id="340" r:id="rId86"/>
    <p:sldId id="342" r:id="rId87"/>
    <p:sldId id="347" r:id="rId88"/>
    <p:sldId id="346" r:id="rId89"/>
    <p:sldId id="348" r:id="rId90"/>
    <p:sldId id="345" r:id="rId91"/>
    <p:sldId id="339" r:id="rId92"/>
    <p:sldId id="349" r:id="rId93"/>
    <p:sldId id="351" r:id="rId94"/>
    <p:sldId id="352" r:id="rId95"/>
    <p:sldId id="353" r:id="rId96"/>
    <p:sldId id="354" r:id="rId97"/>
    <p:sldId id="350" r:id="rId98"/>
    <p:sldId id="355" r:id="rId99"/>
    <p:sldId id="356" r:id="rId100"/>
    <p:sldId id="322" r:id="rId101"/>
    <p:sldId id="357" r:id="rId102"/>
    <p:sldId id="358" r:id="rId103"/>
    <p:sldId id="360" r:id="rId104"/>
    <p:sldId id="361" r:id="rId105"/>
    <p:sldId id="362" r:id="rId106"/>
    <p:sldId id="363" r:id="rId107"/>
    <p:sldId id="364"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932F1CCF-808C-4461-B3F2-3DFEC0FD6DC1}">
          <p14:sldIdLst>
            <p14:sldId id="365"/>
            <p14:sldId id="366"/>
            <p14:sldId id="367"/>
            <p14:sldId id="368"/>
            <p14:sldId id="370"/>
            <p14:sldId id="371"/>
            <p14:sldId id="372"/>
            <p14:sldId id="373"/>
            <p14:sldId id="369"/>
            <p14:sldId id="374"/>
            <p14:sldId id="375"/>
            <p14:sldId id="256"/>
            <p14:sldId id="290"/>
            <p14:sldId id="287"/>
            <p14:sldId id="289"/>
            <p14:sldId id="288"/>
            <p14:sldId id="257"/>
            <p14:sldId id="284"/>
            <p14:sldId id="286"/>
            <p14:sldId id="291"/>
            <p14:sldId id="283"/>
            <p14:sldId id="285"/>
            <p14:sldId id="261"/>
            <p14:sldId id="262"/>
            <p14:sldId id="263"/>
            <p14:sldId id="259"/>
            <p14:sldId id="260"/>
            <p14:sldId id="264"/>
            <p14:sldId id="266"/>
            <p14:sldId id="275"/>
            <p14:sldId id="276"/>
            <p14:sldId id="292"/>
            <p14:sldId id="267"/>
            <p14:sldId id="293"/>
            <p14:sldId id="268"/>
            <p14:sldId id="277"/>
            <p14:sldId id="278"/>
            <p14:sldId id="279"/>
            <p14:sldId id="294"/>
            <p14:sldId id="269"/>
            <p14:sldId id="295"/>
            <p14:sldId id="280"/>
            <p14:sldId id="270"/>
            <p14:sldId id="296"/>
            <p14:sldId id="271"/>
            <p14:sldId id="281"/>
            <p14:sldId id="297"/>
            <p14:sldId id="272"/>
            <p14:sldId id="282"/>
            <p14:sldId id="298"/>
            <p14:sldId id="273"/>
            <p14:sldId id="300"/>
            <p14:sldId id="301"/>
            <p14:sldId id="274"/>
            <p14:sldId id="305"/>
            <p14:sldId id="306"/>
            <p14:sldId id="299"/>
            <p14:sldId id="304"/>
            <p14:sldId id="309"/>
            <p14:sldId id="310"/>
            <p14:sldId id="311"/>
            <p14:sldId id="312"/>
            <p14:sldId id="313"/>
            <p14:sldId id="314"/>
            <p14:sldId id="315"/>
            <p14:sldId id="316"/>
            <p14:sldId id="317"/>
            <p14:sldId id="318"/>
            <p14:sldId id="319"/>
            <p14:sldId id="320"/>
            <p14:sldId id="321"/>
            <p14:sldId id="324"/>
            <p14:sldId id="325"/>
            <p14:sldId id="326"/>
            <p14:sldId id="327"/>
            <p14:sldId id="329"/>
            <p14:sldId id="328"/>
            <p14:sldId id="330"/>
            <p14:sldId id="336"/>
            <p14:sldId id="331"/>
            <p14:sldId id="337"/>
            <p14:sldId id="333"/>
            <p14:sldId id="338"/>
            <p14:sldId id="334"/>
            <p14:sldId id="340"/>
            <p14:sldId id="342"/>
            <p14:sldId id="347"/>
            <p14:sldId id="346"/>
            <p14:sldId id="348"/>
            <p14:sldId id="345"/>
            <p14:sldId id="339"/>
            <p14:sldId id="349"/>
            <p14:sldId id="351"/>
            <p14:sldId id="352"/>
            <p14:sldId id="353"/>
            <p14:sldId id="354"/>
            <p14:sldId id="350"/>
            <p14:sldId id="355"/>
            <p14:sldId id="356"/>
            <p14:sldId id="322"/>
            <p14:sldId id="357"/>
            <p14:sldId id="358"/>
            <p14:sldId id="360"/>
            <p14:sldId id="361"/>
            <p14:sldId id="362"/>
            <p14:sldId id="363"/>
            <p14:sldId id="364"/>
          </p14:sldIdLst>
        </p14:section>
        <p14:section name="Misc" id="{EA142915-97CC-4384-A533-66ACFF91D95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6" d="100"/>
          <a:sy n="156" d="100"/>
        </p:scale>
        <p:origin x="444"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5670-DC8E-464B-800D-6896D9AF46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E57A43-385A-49B7-832F-43C21F63F8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2439DE-7FAF-4FEA-9996-638D5BDDFEA6}"/>
              </a:ext>
            </a:extLst>
          </p:cNvPr>
          <p:cNvSpPr>
            <a:spLocks noGrp="1"/>
          </p:cNvSpPr>
          <p:nvPr>
            <p:ph type="dt" sz="half" idx="10"/>
          </p:nvPr>
        </p:nvSpPr>
        <p:spPr/>
        <p:txBody>
          <a:bodyPr/>
          <a:lstStyle/>
          <a:p>
            <a:fld id="{F85C8D9E-B2CA-4434-9D74-0B321C5FDAA4}" type="datetimeFigureOut">
              <a:rPr lang="en-US" smtClean="0"/>
              <a:t>10/11/2021</a:t>
            </a:fld>
            <a:endParaRPr lang="en-US"/>
          </a:p>
        </p:txBody>
      </p:sp>
      <p:sp>
        <p:nvSpPr>
          <p:cNvPr id="5" name="Footer Placeholder 4">
            <a:extLst>
              <a:ext uri="{FF2B5EF4-FFF2-40B4-BE49-F238E27FC236}">
                <a16:creationId xmlns:a16="http://schemas.microsoft.com/office/drawing/2014/main" id="{5BC49331-2DEA-4FA8-AAEA-B1420DCF0B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5D3C73-A302-4435-987E-B58D4DDDB2F6}"/>
              </a:ext>
            </a:extLst>
          </p:cNvPr>
          <p:cNvSpPr>
            <a:spLocks noGrp="1"/>
          </p:cNvSpPr>
          <p:nvPr>
            <p:ph type="sldNum" sz="quarter" idx="12"/>
          </p:nvPr>
        </p:nvSpPr>
        <p:spPr/>
        <p:txBody>
          <a:bodyPr/>
          <a:lstStyle/>
          <a:p>
            <a:fld id="{7035E8A5-0A78-4ECC-923F-7AA78D9763E9}" type="slidenum">
              <a:rPr lang="en-US" smtClean="0"/>
              <a:t>‹#›</a:t>
            </a:fld>
            <a:endParaRPr lang="en-US"/>
          </a:p>
        </p:txBody>
      </p:sp>
    </p:spTree>
    <p:extLst>
      <p:ext uri="{BB962C8B-B14F-4D97-AF65-F5344CB8AC3E}">
        <p14:creationId xmlns:p14="http://schemas.microsoft.com/office/powerpoint/2010/main" val="2052878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F28CC-B85E-4066-A976-5FCE2BB7A7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5321FB6-295D-423D-BC52-2F530CB423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D7C9E1-709D-4E35-8C94-4842E970A6D3}"/>
              </a:ext>
            </a:extLst>
          </p:cNvPr>
          <p:cNvSpPr>
            <a:spLocks noGrp="1"/>
          </p:cNvSpPr>
          <p:nvPr>
            <p:ph type="dt" sz="half" idx="10"/>
          </p:nvPr>
        </p:nvSpPr>
        <p:spPr/>
        <p:txBody>
          <a:bodyPr/>
          <a:lstStyle/>
          <a:p>
            <a:fld id="{F85C8D9E-B2CA-4434-9D74-0B321C5FDAA4}" type="datetimeFigureOut">
              <a:rPr lang="en-US" smtClean="0"/>
              <a:t>10/11/2021</a:t>
            </a:fld>
            <a:endParaRPr lang="en-US"/>
          </a:p>
        </p:txBody>
      </p:sp>
      <p:sp>
        <p:nvSpPr>
          <p:cNvPr id="5" name="Footer Placeholder 4">
            <a:extLst>
              <a:ext uri="{FF2B5EF4-FFF2-40B4-BE49-F238E27FC236}">
                <a16:creationId xmlns:a16="http://schemas.microsoft.com/office/drawing/2014/main" id="{6497954E-5A29-4ED0-8821-E8ECB008F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1E1374-2718-4195-A6E2-7AD2273EB744}"/>
              </a:ext>
            </a:extLst>
          </p:cNvPr>
          <p:cNvSpPr>
            <a:spLocks noGrp="1"/>
          </p:cNvSpPr>
          <p:nvPr>
            <p:ph type="sldNum" sz="quarter" idx="12"/>
          </p:nvPr>
        </p:nvSpPr>
        <p:spPr/>
        <p:txBody>
          <a:bodyPr/>
          <a:lstStyle/>
          <a:p>
            <a:fld id="{7035E8A5-0A78-4ECC-923F-7AA78D9763E9}" type="slidenum">
              <a:rPr lang="en-US" smtClean="0"/>
              <a:t>‹#›</a:t>
            </a:fld>
            <a:endParaRPr lang="en-US"/>
          </a:p>
        </p:txBody>
      </p:sp>
    </p:spTree>
    <p:extLst>
      <p:ext uri="{BB962C8B-B14F-4D97-AF65-F5344CB8AC3E}">
        <p14:creationId xmlns:p14="http://schemas.microsoft.com/office/powerpoint/2010/main" val="1100864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A873BE-04F4-4BC6-A861-8FE729F70C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360869-5568-4C1C-8662-18D570EF9C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2CC006-3509-42E8-8C74-3F64B4B2371E}"/>
              </a:ext>
            </a:extLst>
          </p:cNvPr>
          <p:cNvSpPr>
            <a:spLocks noGrp="1"/>
          </p:cNvSpPr>
          <p:nvPr>
            <p:ph type="dt" sz="half" idx="10"/>
          </p:nvPr>
        </p:nvSpPr>
        <p:spPr/>
        <p:txBody>
          <a:bodyPr/>
          <a:lstStyle/>
          <a:p>
            <a:fld id="{F85C8D9E-B2CA-4434-9D74-0B321C5FDAA4}" type="datetimeFigureOut">
              <a:rPr lang="en-US" smtClean="0"/>
              <a:t>10/11/2021</a:t>
            </a:fld>
            <a:endParaRPr lang="en-US"/>
          </a:p>
        </p:txBody>
      </p:sp>
      <p:sp>
        <p:nvSpPr>
          <p:cNvPr id="5" name="Footer Placeholder 4">
            <a:extLst>
              <a:ext uri="{FF2B5EF4-FFF2-40B4-BE49-F238E27FC236}">
                <a16:creationId xmlns:a16="http://schemas.microsoft.com/office/drawing/2014/main" id="{32473DA1-58AC-460E-ACFA-33FE2F34E8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B3E1C2-852C-483F-9699-0933F7397545}"/>
              </a:ext>
            </a:extLst>
          </p:cNvPr>
          <p:cNvSpPr>
            <a:spLocks noGrp="1"/>
          </p:cNvSpPr>
          <p:nvPr>
            <p:ph type="sldNum" sz="quarter" idx="12"/>
          </p:nvPr>
        </p:nvSpPr>
        <p:spPr/>
        <p:txBody>
          <a:bodyPr/>
          <a:lstStyle/>
          <a:p>
            <a:fld id="{7035E8A5-0A78-4ECC-923F-7AA78D9763E9}" type="slidenum">
              <a:rPr lang="en-US" smtClean="0"/>
              <a:t>‹#›</a:t>
            </a:fld>
            <a:endParaRPr lang="en-US"/>
          </a:p>
        </p:txBody>
      </p:sp>
    </p:spTree>
    <p:extLst>
      <p:ext uri="{BB962C8B-B14F-4D97-AF65-F5344CB8AC3E}">
        <p14:creationId xmlns:p14="http://schemas.microsoft.com/office/powerpoint/2010/main" val="767704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15BFA-E9C4-47E4-B872-C087A542FC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41B145-310A-44B8-A1D2-2ADA7C51AB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E3F47B-355D-416F-9B50-CC548CD4EF3E}"/>
              </a:ext>
            </a:extLst>
          </p:cNvPr>
          <p:cNvSpPr>
            <a:spLocks noGrp="1"/>
          </p:cNvSpPr>
          <p:nvPr>
            <p:ph type="dt" sz="half" idx="10"/>
          </p:nvPr>
        </p:nvSpPr>
        <p:spPr/>
        <p:txBody>
          <a:bodyPr/>
          <a:lstStyle/>
          <a:p>
            <a:fld id="{F85C8D9E-B2CA-4434-9D74-0B321C5FDAA4}" type="datetimeFigureOut">
              <a:rPr lang="en-US" smtClean="0"/>
              <a:t>10/11/2021</a:t>
            </a:fld>
            <a:endParaRPr lang="en-US"/>
          </a:p>
        </p:txBody>
      </p:sp>
      <p:sp>
        <p:nvSpPr>
          <p:cNvPr id="5" name="Footer Placeholder 4">
            <a:extLst>
              <a:ext uri="{FF2B5EF4-FFF2-40B4-BE49-F238E27FC236}">
                <a16:creationId xmlns:a16="http://schemas.microsoft.com/office/drawing/2014/main" id="{5B867B94-24B6-4030-97ED-54DE385D23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92EFD9-F0EA-4E09-B21F-32823547E23C}"/>
              </a:ext>
            </a:extLst>
          </p:cNvPr>
          <p:cNvSpPr>
            <a:spLocks noGrp="1"/>
          </p:cNvSpPr>
          <p:nvPr>
            <p:ph type="sldNum" sz="quarter" idx="12"/>
          </p:nvPr>
        </p:nvSpPr>
        <p:spPr/>
        <p:txBody>
          <a:bodyPr/>
          <a:lstStyle/>
          <a:p>
            <a:fld id="{7035E8A5-0A78-4ECC-923F-7AA78D9763E9}" type="slidenum">
              <a:rPr lang="en-US" smtClean="0"/>
              <a:t>‹#›</a:t>
            </a:fld>
            <a:endParaRPr lang="en-US"/>
          </a:p>
        </p:txBody>
      </p:sp>
    </p:spTree>
    <p:extLst>
      <p:ext uri="{BB962C8B-B14F-4D97-AF65-F5344CB8AC3E}">
        <p14:creationId xmlns:p14="http://schemas.microsoft.com/office/powerpoint/2010/main" val="2623772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41D32-D8F5-42A5-9CE6-1B84C65A6F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4088B1-2371-4A97-91A1-EB50588F0B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FCA2C7-050B-4A74-BB6C-3D5CCED59F12}"/>
              </a:ext>
            </a:extLst>
          </p:cNvPr>
          <p:cNvSpPr>
            <a:spLocks noGrp="1"/>
          </p:cNvSpPr>
          <p:nvPr>
            <p:ph type="dt" sz="half" idx="10"/>
          </p:nvPr>
        </p:nvSpPr>
        <p:spPr/>
        <p:txBody>
          <a:bodyPr/>
          <a:lstStyle/>
          <a:p>
            <a:fld id="{F85C8D9E-B2CA-4434-9D74-0B321C5FDAA4}" type="datetimeFigureOut">
              <a:rPr lang="en-US" smtClean="0"/>
              <a:t>10/11/2021</a:t>
            </a:fld>
            <a:endParaRPr lang="en-US"/>
          </a:p>
        </p:txBody>
      </p:sp>
      <p:sp>
        <p:nvSpPr>
          <p:cNvPr id="5" name="Footer Placeholder 4">
            <a:extLst>
              <a:ext uri="{FF2B5EF4-FFF2-40B4-BE49-F238E27FC236}">
                <a16:creationId xmlns:a16="http://schemas.microsoft.com/office/drawing/2014/main" id="{8E2C2693-E115-4C70-AE03-2D82F71D2B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F99537-6293-4870-9557-428470B4A120}"/>
              </a:ext>
            </a:extLst>
          </p:cNvPr>
          <p:cNvSpPr>
            <a:spLocks noGrp="1"/>
          </p:cNvSpPr>
          <p:nvPr>
            <p:ph type="sldNum" sz="quarter" idx="12"/>
          </p:nvPr>
        </p:nvSpPr>
        <p:spPr/>
        <p:txBody>
          <a:bodyPr/>
          <a:lstStyle/>
          <a:p>
            <a:fld id="{7035E8A5-0A78-4ECC-923F-7AA78D9763E9}" type="slidenum">
              <a:rPr lang="en-US" smtClean="0"/>
              <a:t>‹#›</a:t>
            </a:fld>
            <a:endParaRPr lang="en-US"/>
          </a:p>
        </p:txBody>
      </p:sp>
    </p:spTree>
    <p:extLst>
      <p:ext uri="{BB962C8B-B14F-4D97-AF65-F5344CB8AC3E}">
        <p14:creationId xmlns:p14="http://schemas.microsoft.com/office/powerpoint/2010/main" val="792611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301D9-8E15-4827-8691-F558C68982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FEEACF-5FF1-4779-8959-10D8020BE1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8B3B08-8780-4C8C-9237-FBD735CFAB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5B5492-BCCB-4A64-ADEA-ADA9445B41A4}"/>
              </a:ext>
            </a:extLst>
          </p:cNvPr>
          <p:cNvSpPr>
            <a:spLocks noGrp="1"/>
          </p:cNvSpPr>
          <p:nvPr>
            <p:ph type="dt" sz="half" idx="10"/>
          </p:nvPr>
        </p:nvSpPr>
        <p:spPr/>
        <p:txBody>
          <a:bodyPr/>
          <a:lstStyle/>
          <a:p>
            <a:fld id="{F85C8D9E-B2CA-4434-9D74-0B321C5FDAA4}" type="datetimeFigureOut">
              <a:rPr lang="en-US" smtClean="0"/>
              <a:t>10/11/2021</a:t>
            </a:fld>
            <a:endParaRPr lang="en-US"/>
          </a:p>
        </p:txBody>
      </p:sp>
      <p:sp>
        <p:nvSpPr>
          <p:cNvPr id="6" name="Footer Placeholder 5">
            <a:extLst>
              <a:ext uri="{FF2B5EF4-FFF2-40B4-BE49-F238E27FC236}">
                <a16:creationId xmlns:a16="http://schemas.microsoft.com/office/drawing/2014/main" id="{7DEB5E96-5489-4F0C-B1EF-69F246CD8E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F065FF-A0C6-4992-AB01-A4A3F1C214B3}"/>
              </a:ext>
            </a:extLst>
          </p:cNvPr>
          <p:cNvSpPr>
            <a:spLocks noGrp="1"/>
          </p:cNvSpPr>
          <p:nvPr>
            <p:ph type="sldNum" sz="quarter" idx="12"/>
          </p:nvPr>
        </p:nvSpPr>
        <p:spPr/>
        <p:txBody>
          <a:bodyPr/>
          <a:lstStyle/>
          <a:p>
            <a:fld id="{7035E8A5-0A78-4ECC-923F-7AA78D9763E9}" type="slidenum">
              <a:rPr lang="en-US" smtClean="0"/>
              <a:t>‹#›</a:t>
            </a:fld>
            <a:endParaRPr lang="en-US"/>
          </a:p>
        </p:txBody>
      </p:sp>
    </p:spTree>
    <p:extLst>
      <p:ext uri="{BB962C8B-B14F-4D97-AF65-F5344CB8AC3E}">
        <p14:creationId xmlns:p14="http://schemas.microsoft.com/office/powerpoint/2010/main" val="1041909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5C341-C289-492E-9C31-086C3961D1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D351FC-F573-4653-8984-8CEF0992A7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6E3DD2-37A0-41B9-ADF6-32620EF795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0D1CC5-EBDC-43F7-AFFD-422494DF21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18D6B5-2A9E-495C-B848-D48EE202BD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D6BB54-AB60-4E71-A8C0-A79CE135A05C}"/>
              </a:ext>
            </a:extLst>
          </p:cNvPr>
          <p:cNvSpPr>
            <a:spLocks noGrp="1"/>
          </p:cNvSpPr>
          <p:nvPr>
            <p:ph type="dt" sz="half" idx="10"/>
          </p:nvPr>
        </p:nvSpPr>
        <p:spPr/>
        <p:txBody>
          <a:bodyPr/>
          <a:lstStyle/>
          <a:p>
            <a:fld id="{F85C8D9E-B2CA-4434-9D74-0B321C5FDAA4}" type="datetimeFigureOut">
              <a:rPr lang="en-US" smtClean="0"/>
              <a:t>10/11/2021</a:t>
            </a:fld>
            <a:endParaRPr lang="en-US"/>
          </a:p>
        </p:txBody>
      </p:sp>
      <p:sp>
        <p:nvSpPr>
          <p:cNvPr id="8" name="Footer Placeholder 7">
            <a:extLst>
              <a:ext uri="{FF2B5EF4-FFF2-40B4-BE49-F238E27FC236}">
                <a16:creationId xmlns:a16="http://schemas.microsoft.com/office/drawing/2014/main" id="{16BFDADC-E9A9-45CB-A95D-2AFAE46A6E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B6DFB1-56D8-4595-BB8F-B5F35CA0E60E}"/>
              </a:ext>
            </a:extLst>
          </p:cNvPr>
          <p:cNvSpPr>
            <a:spLocks noGrp="1"/>
          </p:cNvSpPr>
          <p:nvPr>
            <p:ph type="sldNum" sz="quarter" idx="12"/>
          </p:nvPr>
        </p:nvSpPr>
        <p:spPr/>
        <p:txBody>
          <a:bodyPr/>
          <a:lstStyle/>
          <a:p>
            <a:fld id="{7035E8A5-0A78-4ECC-923F-7AA78D9763E9}" type="slidenum">
              <a:rPr lang="en-US" smtClean="0"/>
              <a:t>‹#›</a:t>
            </a:fld>
            <a:endParaRPr lang="en-US"/>
          </a:p>
        </p:txBody>
      </p:sp>
    </p:spTree>
    <p:extLst>
      <p:ext uri="{BB962C8B-B14F-4D97-AF65-F5344CB8AC3E}">
        <p14:creationId xmlns:p14="http://schemas.microsoft.com/office/powerpoint/2010/main" val="2537929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E4FCF-7BFA-45AE-8A91-D8F80873C8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3F2911-1309-4475-A8EF-78191BDDF55C}"/>
              </a:ext>
            </a:extLst>
          </p:cNvPr>
          <p:cNvSpPr>
            <a:spLocks noGrp="1"/>
          </p:cNvSpPr>
          <p:nvPr>
            <p:ph type="dt" sz="half" idx="10"/>
          </p:nvPr>
        </p:nvSpPr>
        <p:spPr/>
        <p:txBody>
          <a:bodyPr/>
          <a:lstStyle/>
          <a:p>
            <a:fld id="{F85C8D9E-B2CA-4434-9D74-0B321C5FDAA4}" type="datetimeFigureOut">
              <a:rPr lang="en-US" smtClean="0"/>
              <a:t>10/11/2021</a:t>
            </a:fld>
            <a:endParaRPr lang="en-US"/>
          </a:p>
        </p:txBody>
      </p:sp>
      <p:sp>
        <p:nvSpPr>
          <p:cNvPr id="4" name="Footer Placeholder 3">
            <a:extLst>
              <a:ext uri="{FF2B5EF4-FFF2-40B4-BE49-F238E27FC236}">
                <a16:creationId xmlns:a16="http://schemas.microsoft.com/office/drawing/2014/main" id="{6A802BD1-E333-4519-8037-6953F188D1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5D74AE-1332-4CAD-B4B9-96BADE226981}"/>
              </a:ext>
            </a:extLst>
          </p:cNvPr>
          <p:cNvSpPr>
            <a:spLocks noGrp="1"/>
          </p:cNvSpPr>
          <p:nvPr>
            <p:ph type="sldNum" sz="quarter" idx="12"/>
          </p:nvPr>
        </p:nvSpPr>
        <p:spPr/>
        <p:txBody>
          <a:bodyPr/>
          <a:lstStyle/>
          <a:p>
            <a:fld id="{7035E8A5-0A78-4ECC-923F-7AA78D9763E9}" type="slidenum">
              <a:rPr lang="en-US" smtClean="0"/>
              <a:t>‹#›</a:t>
            </a:fld>
            <a:endParaRPr lang="en-US"/>
          </a:p>
        </p:txBody>
      </p:sp>
    </p:spTree>
    <p:extLst>
      <p:ext uri="{BB962C8B-B14F-4D97-AF65-F5344CB8AC3E}">
        <p14:creationId xmlns:p14="http://schemas.microsoft.com/office/powerpoint/2010/main" val="2823496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C2F4B3-2199-4300-AF56-CD06339CBE04}"/>
              </a:ext>
            </a:extLst>
          </p:cNvPr>
          <p:cNvSpPr>
            <a:spLocks noGrp="1"/>
          </p:cNvSpPr>
          <p:nvPr>
            <p:ph type="dt" sz="half" idx="10"/>
          </p:nvPr>
        </p:nvSpPr>
        <p:spPr/>
        <p:txBody>
          <a:bodyPr/>
          <a:lstStyle/>
          <a:p>
            <a:fld id="{F85C8D9E-B2CA-4434-9D74-0B321C5FDAA4}" type="datetimeFigureOut">
              <a:rPr lang="en-US" smtClean="0"/>
              <a:t>10/11/2021</a:t>
            </a:fld>
            <a:endParaRPr lang="en-US"/>
          </a:p>
        </p:txBody>
      </p:sp>
      <p:sp>
        <p:nvSpPr>
          <p:cNvPr id="3" name="Footer Placeholder 2">
            <a:extLst>
              <a:ext uri="{FF2B5EF4-FFF2-40B4-BE49-F238E27FC236}">
                <a16:creationId xmlns:a16="http://schemas.microsoft.com/office/drawing/2014/main" id="{07142AE0-7CDE-48D9-A36D-1BB46E2E8F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FD93B-59A1-4CD5-8F80-15C19453BAF7}"/>
              </a:ext>
            </a:extLst>
          </p:cNvPr>
          <p:cNvSpPr>
            <a:spLocks noGrp="1"/>
          </p:cNvSpPr>
          <p:nvPr>
            <p:ph type="sldNum" sz="quarter" idx="12"/>
          </p:nvPr>
        </p:nvSpPr>
        <p:spPr/>
        <p:txBody>
          <a:bodyPr/>
          <a:lstStyle/>
          <a:p>
            <a:fld id="{7035E8A5-0A78-4ECC-923F-7AA78D9763E9}" type="slidenum">
              <a:rPr lang="en-US" smtClean="0"/>
              <a:t>‹#›</a:t>
            </a:fld>
            <a:endParaRPr lang="en-US"/>
          </a:p>
        </p:txBody>
      </p:sp>
    </p:spTree>
    <p:extLst>
      <p:ext uri="{BB962C8B-B14F-4D97-AF65-F5344CB8AC3E}">
        <p14:creationId xmlns:p14="http://schemas.microsoft.com/office/powerpoint/2010/main" val="3917891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B541D-1C00-4FF8-98E6-0E19135D17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9C3BAF-23A2-4B73-8605-15F0D4E7B7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B5DEC3-1677-4643-9703-EC9E02E72C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B586DF-BA54-4F61-9766-B48473B19DA9}"/>
              </a:ext>
            </a:extLst>
          </p:cNvPr>
          <p:cNvSpPr>
            <a:spLocks noGrp="1"/>
          </p:cNvSpPr>
          <p:nvPr>
            <p:ph type="dt" sz="half" idx="10"/>
          </p:nvPr>
        </p:nvSpPr>
        <p:spPr/>
        <p:txBody>
          <a:bodyPr/>
          <a:lstStyle/>
          <a:p>
            <a:fld id="{F85C8D9E-B2CA-4434-9D74-0B321C5FDAA4}" type="datetimeFigureOut">
              <a:rPr lang="en-US" smtClean="0"/>
              <a:t>10/11/2021</a:t>
            </a:fld>
            <a:endParaRPr lang="en-US"/>
          </a:p>
        </p:txBody>
      </p:sp>
      <p:sp>
        <p:nvSpPr>
          <p:cNvPr id="6" name="Footer Placeholder 5">
            <a:extLst>
              <a:ext uri="{FF2B5EF4-FFF2-40B4-BE49-F238E27FC236}">
                <a16:creationId xmlns:a16="http://schemas.microsoft.com/office/drawing/2014/main" id="{E98A6478-FAC1-4E40-A1C2-927796B720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4D416E-6560-4F10-89E9-EDBBCA33D54D}"/>
              </a:ext>
            </a:extLst>
          </p:cNvPr>
          <p:cNvSpPr>
            <a:spLocks noGrp="1"/>
          </p:cNvSpPr>
          <p:nvPr>
            <p:ph type="sldNum" sz="quarter" idx="12"/>
          </p:nvPr>
        </p:nvSpPr>
        <p:spPr/>
        <p:txBody>
          <a:bodyPr/>
          <a:lstStyle/>
          <a:p>
            <a:fld id="{7035E8A5-0A78-4ECC-923F-7AA78D9763E9}" type="slidenum">
              <a:rPr lang="en-US" smtClean="0"/>
              <a:t>‹#›</a:t>
            </a:fld>
            <a:endParaRPr lang="en-US"/>
          </a:p>
        </p:txBody>
      </p:sp>
    </p:spTree>
    <p:extLst>
      <p:ext uri="{BB962C8B-B14F-4D97-AF65-F5344CB8AC3E}">
        <p14:creationId xmlns:p14="http://schemas.microsoft.com/office/powerpoint/2010/main" val="912221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22F21-F79E-4303-802A-05AC13DDFC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22BBFC-A7BC-41C4-8C6A-D71BF999B1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D4343D-779C-4AFC-A19F-F619DB50C3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329E12-0DF5-4867-871E-D570F44EE802}"/>
              </a:ext>
            </a:extLst>
          </p:cNvPr>
          <p:cNvSpPr>
            <a:spLocks noGrp="1"/>
          </p:cNvSpPr>
          <p:nvPr>
            <p:ph type="dt" sz="half" idx="10"/>
          </p:nvPr>
        </p:nvSpPr>
        <p:spPr/>
        <p:txBody>
          <a:bodyPr/>
          <a:lstStyle/>
          <a:p>
            <a:fld id="{F85C8D9E-B2CA-4434-9D74-0B321C5FDAA4}" type="datetimeFigureOut">
              <a:rPr lang="en-US" smtClean="0"/>
              <a:t>10/11/2021</a:t>
            </a:fld>
            <a:endParaRPr lang="en-US"/>
          </a:p>
        </p:txBody>
      </p:sp>
      <p:sp>
        <p:nvSpPr>
          <p:cNvPr id="6" name="Footer Placeholder 5">
            <a:extLst>
              <a:ext uri="{FF2B5EF4-FFF2-40B4-BE49-F238E27FC236}">
                <a16:creationId xmlns:a16="http://schemas.microsoft.com/office/drawing/2014/main" id="{489CC374-B722-484F-A128-794218E869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AA2C4-7B0C-439A-B17D-2A3FC8030132}"/>
              </a:ext>
            </a:extLst>
          </p:cNvPr>
          <p:cNvSpPr>
            <a:spLocks noGrp="1"/>
          </p:cNvSpPr>
          <p:nvPr>
            <p:ph type="sldNum" sz="quarter" idx="12"/>
          </p:nvPr>
        </p:nvSpPr>
        <p:spPr/>
        <p:txBody>
          <a:bodyPr/>
          <a:lstStyle/>
          <a:p>
            <a:fld id="{7035E8A5-0A78-4ECC-923F-7AA78D9763E9}" type="slidenum">
              <a:rPr lang="en-US" smtClean="0"/>
              <a:t>‹#›</a:t>
            </a:fld>
            <a:endParaRPr lang="en-US"/>
          </a:p>
        </p:txBody>
      </p:sp>
    </p:spTree>
    <p:extLst>
      <p:ext uri="{BB962C8B-B14F-4D97-AF65-F5344CB8AC3E}">
        <p14:creationId xmlns:p14="http://schemas.microsoft.com/office/powerpoint/2010/main" val="195848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3D2A1F-3FBF-4601-B572-556DC748C8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E8EDE5-381A-4AA2-88AE-C0422DAD46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1D202A-C38B-45B7-AEB7-C4606295E1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5C8D9E-B2CA-4434-9D74-0B321C5FDAA4}" type="datetimeFigureOut">
              <a:rPr lang="en-US" smtClean="0"/>
              <a:t>10/11/2021</a:t>
            </a:fld>
            <a:endParaRPr lang="en-US"/>
          </a:p>
        </p:txBody>
      </p:sp>
      <p:sp>
        <p:nvSpPr>
          <p:cNvPr id="5" name="Footer Placeholder 4">
            <a:extLst>
              <a:ext uri="{FF2B5EF4-FFF2-40B4-BE49-F238E27FC236}">
                <a16:creationId xmlns:a16="http://schemas.microsoft.com/office/drawing/2014/main" id="{99A427BC-AD52-4B94-A680-E77C6BB791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299CC1-85EA-4959-BCDE-5D320FBE45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35E8A5-0A78-4ECC-923F-7AA78D9763E9}" type="slidenum">
              <a:rPr lang="en-US" smtClean="0"/>
              <a:t>‹#›</a:t>
            </a:fld>
            <a:endParaRPr lang="en-US"/>
          </a:p>
        </p:txBody>
      </p:sp>
    </p:spTree>
    <p:extLst>
      <p:ext uri="{BB962C8B-B14F-4D97-AF65-F5344CB8AC3E}">
        <p14:creationId xmlns:p14="http://schemas.microsoft.com/office/powerpoint/2010/main" val="192425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0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0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4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5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5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5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5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5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s://emojipedia.org/rocket/"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dx.doi.org/10.2139/ssrn.2676553"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law.unimelb.edu.au/__data/assets/pdf_file/0011/1978256/D-Arner-FinTech-Evolution-Melbourne-June-2016.pdf"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law.unimelb.edu.au/__data/assets/pdf_file/0011/1978256/D-Arner-FinTech-Evolution-Melbourne-June-2016.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hyperlink" Target="https://law.unimelb.edu.au/__data/assets/pdf_file/0011/1978256/D-Arner-FinTech-Evolution-Melbourne-June-2016.pdf"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law.unimelb.edu.au/__data/assets/pdf_file/0011/1978256/D-Arner-FinTech-Evolution-Melbourne-June-2016.pdf"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law.unimelb.edu.au/__data/assets/pdf_file/0011/1978256/D-Arner-FinTech-Evolution-Melbourne-June-2016.pdf"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law.unimelb.edu.au/__data/assets/pdf_file/0011/1978256/D-Arner-FinTech-Evolution-Melbourne-June-2016.pdf"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law.unimelb.edu.au/__data/assets/pdf_file/0011/1978256/D-Arner-FinTech-Evolution-Melbourne-June-2016.pdf"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en.wikipedia.org/wiki/Dialogue_concerning_the_exchequer"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en.wikipedia.org/wiki/Tally_stick#cite_note-10" TargetMode="External"/><Relationship Id="rId2" Type="http://schemas.openxmlformats.org/officeDocument/2006/relationships/hyperlink" Target="https://en.wikipedia.org/wiki/Bank_of_England"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hyperlink" Target="https://en.wikipedia.org/wiki/Tally_stick#cite_note-10" TargetMode="External"/><Relationship Id="rId2" Type="http://schemas.openxmlformats.org/officeDocument/2006/relationships/hyperlink" Target="https://en.wikipedia.org/wiki/Bank_of_England" TargetMode="Externa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hyperlink" Target="https://www.sears.com/collection-granger-neo-babylonian-clay-tablet-ntablet-documenting/p-A061545833?sid=ISxMP3xSOxGGxDTxSURF"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www.sears.com/collection-granger-neo-babylonian-clay-tablet-ntablet-documenting/p-A061545833?sid=ISxMP3xSOxGGxDTxSURF" TargetMode="External"/></Relationships>
</file>

<file path=ppt/slides/_rels/slide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348F7-409E-4F2D-A4D1-0803332D2C84}"/>
              </a:ext>
            </a:extLst>
          </p:cNvPr>
          <p:cNvSpPr>
            <a:spLocks noGrp="1"/>
          </p:cNvSpPr>
          <p:nvPr>
            <p:ph type="title"/>
          </p:nvPr>
        </p:nvSpPr>
        <p:spPr/>
        <p:txBody>
          <a:bodyPr/>
          <a:lstStyle/>
          <a:p>
            <a:r>
              <a:rPr lang="en-US" dirty="0"/>
              <a:t>Welcome!</a:t>
            </a:r>
          </a:p>
        </p:txBody>
      </p:sp>
      <p:sp>
        <p:nvSpPr>
          <p:cNvPr id="3" name="Content Placeholder 2">
            <a:extLst>
              <a:ext uri="{FF2B5EF4-FFF2-40B4-BE49-F238E27FC236}">
                <a16:creationId xmlns:a16="http://schemas.microsoft.com/office/drawing/2014/main" id="{68F4C62E-5E66-4FF4-B570-23CF5517B36D}"/>
              </a:ext>
            </a:extLst>
          </p:cNvPr>
          <p:cNvSpPr>
            <a:spLocks noGrp="1"/>
          </p:cNvSpPr>
          <p:nvPr>
            <p:ph idx="1"/>
          </p:nvPr>
        </p:nvSpPr>
        <p:spPr/>
        <p:txBody>
          <a:bodyPr/>
          <a:lstStyle/>
          <a:p>
            <a:pPr marL="0" indent="0">
              <a:buNone/>
            </a:pPr>
            <a:r>
              <a:rPr lang="en-US" dirty="0"/>
              <a:t>Before Lecture: </a:t>
            </a:r>
          </a:p>
          <a:p>
            <a:pPr marL="0" indent="0">
              <a:buNone/>
            </a:pPr>
            <a:endParaRPr lang="en-US" dirty="0"/>
          </a:p>
          <a:p>
            <a:pPr marL="0" indent="0">
              <a:buNone/>
            </a:pPr>
            <a:r>
              <a:rPr lang="en-US" dirty="0"/>
              <a:t>	1. Re-orientation</a:t>
            </a:r>
          </a:p>
          <a:p>
            <a:pPr marL="0" indent="0">
              <a:buNone/>
            </a:pPr>
            <a:r>
              <a:rPr lang="en-US" dirty="0"/>
              <a:t>	2. Twenty-Minute Rule</a:t>
            </a:r>
          </a:p>
          <a:p>
            <a:pPr marL="0" indent="0">
              <a:buNone/>
            </a:pPr>
            <a:r>
              <a:rPr lang="en-US" dirty="0"/>
              <a:t>	3. Be Humble ( and teach )</a:t>
            </a:r>
          </a:p>
          <a:p>
            <a:pPr marL="0" indent="0">
              <a:buNone/>
            </a:pPr>
            <a:r>
              <a:rPr lang="en-US" dirty="0"/>
              <a:t>	4. Syllabus and Course Objectives</a:t>
            </a:r>
          </a:p>
        </p:txBody>
      </p:sp>
    </p:spTree>
    <p:extLst>
      <p:ext uri="{BB962C8B-B14F-4D97-AF65-F5344CB8AC3E}">
        <p14:creationId xmlns:p14="http://schemas.microsoft.com/office/powerpoint/2010/main" val="1362291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8F701-5543-461A-8BAD-BD8091BCA7DF}"/>
              </a:ext>
            </a:extLst>
          </p:cNvPr>
          <p:cNvSpPr>
            <a:spLocks noGrp="1"/>
          </p:cNvSpPr>
          <p:nvPr>
            <p:ph type="title"/>
          </p:nvPr>
        </p:nvSpPr>
        <p:spPr/>
        <p:txBody>
          <a:bodyPr/>
          <a:lstStyle/>
          <a:p>
            <a:r>
              <a:rPr lang="en-US" dirty="0"/>
              <a:t>Revisit Syllabus</a:t>
            </a:r>
          </a:p>
        </p:txBody>
      </p:sp>
      <p:sp>
        <p:nvSpPr>
          <p:cNvPr id="3" name="Content Placeholder 2">
            <a:extLst>
              <a:ext uri="{FF2B5EF4-FFF2-40B4-BE49-F238E27FC236}">
                <a16:creationId xmlns:a16="http://schemas.microsoft.com/office/drawing/2014/main" id="{CC708951-8B6E-4917-A297-67A7ED150C9E}"/>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2F2DA609-D4DD-4AB1-BFBA-267644B3DC8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1867636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C6EE6-E759-4C65-964B-BCD27548B01A}"/>
              </a:ext>
            </a:extLst>
          </p:cNvPr>
          <p:cNvSpPr>
            <a:spLocks noGrp="1"/>
          </p:cNvSpPr>
          <p:nvPr>
            <p:ph type="title"/>
          </p:nvPr>
        </p:nvSpPr>
        <p:spPr/>
        <p:txBody>
          <a:bodyPr/>
          <a:lstStyle/>
          <a:p>
            <a:r>
              <a:rPr lang="en-US" dirty="0"/>
              <a:t>The Future of Fintech</a:t>
            </a:r>
          </a:p>
        </p:txBody>
      </p:sp>
      <p:sp>
        <p:nvSpPr>
          <p:cNvPr id="3" name="Content Placeholder 2">
            <a:extLst>
              <a:ext uri="{FF2B5EF4-FFF2-40B4-BE49-F238E27FC236}">
                <a16:creationId xmlns:a16="http://schemas.microsoft.com/office/drawing/2014/main" id="{B40795FD-94E0-4589-B211-F40F5CACE0E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873920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C6EE6-E759-4C65-964B-BCD27548B01A}"/>
              </a:ext>
            </a:extLst>
          </p:cNvPr>
          <p:cNvSpPr>
            <a:spLocks noGrp="1"/>
          </p:cNvSpPr>
          <p:nvPr>
            <p:ph type="title"/>
          </p:nvPr>
        </p:nvSpPr>
        <p:spPr/>
        <p:txBody>
          <a:bodyPr/>
          <a:lstStyle/>
          <a:p>
            <a:r>
              <a:rPr lang="en-US" dirty="0"/>
              <a:t>The Future of Fintech</a:t>
            </a:r>
          </a:p>
        </p:txBody>
      </p:sp>
      <p:sp>
        <p:nvSpPr>
          <p:cNvPr id="3" name="Content Placeholder 2">
            <a:extLst>
              <a:ext uri="{FF2B5EF4-FFF2-40B4-BE49-F238E27FC236}">
                <a16:creationId xmlns:a16="http://schemas.microsoft.com/office/drawing/2014/main" id="{B40795FD-94E0-4589-B211-F40F5CACE0E8}"/>
              </a:ext>
            </a:extLst>
          </p:cNvPr>
          <p:cNvSpPr>
            <a:spLocks noGrp="1"/>
          </p:cNvSpPr>
          <p:nvPr>
            <p:ph idx="1"/>
          </p:nvPr>
        </p:nvSpPr>
        <p:spPr/>
        <p:txBody>
          <a:bodyPr/>
          <a:lstStyle/>
          <a:p>
            <a:r>
              <a:rPr lang="en-US" dirty="0"/>
              <a:t>Money and Contracts as Code</a:t>
            </a:r>
          </a:p>
          <a:p>
            <a:pPr marL="0" indent="0">
              <a:buNone/>
            </a:pPr>
            <a:endParaRPr lang="en-US" dirty="0"/>
          </a:p>
        </p:txBody>
      </p:sp>
    </p:spTree>
    <p:extLst>
      <p:ext uri="{BB962C8B-B14F-4D97-AF65-F5344CB8AC3E}">
        <p14:creationId xmlns:p14="http://schemas.microsoft.com/office/powerpoint/2010/main" val="28342703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C6EE6-E759-4C65-964B-BCD27548B01A}"/>
              </a:ext>
            </a:extLst>
          </p:cNvPr>
          <p:cNvSpPr>
            <a:spLocks noGrp="1"/>
          </p:cNvSpPr>
          <p:nvPr>
            <p:ph type="title"/>
          </p:nvPr>
        </p:nvSpPr>
        <p:spPr/>
        <p:txBody>
          <a:bodyPr/>
          <a:lstStyle/>
          <a:p>
            <a:r>
              <a:rPr lang="en-US" dirty="0"/>
              <a:t>The Future of Fintech</a:t>
            </a:r>
          </a:p>
        </p:txBody>
      </p:sp>
      <p:sp>
        <p:nvSpPr>
          <p:cNvPr id="3" name="Content Placeholder 2">
            <a:extLst>
              <a:ext uri="{FF2B5EF4-FFF2-40B4-BE49-F238E27FC236}">
                <a16:creationId xmlns:a16="http://schemas.microsoft.com/office/drawing/2014/main" id="{B40795FD-94E0-4589-B211-F40F5CACE0E8}"/>
              </a:ext>
            </a:extLst>
          </p:cNvPr>
          <p:cNvSpPr>
            <a:spLocks noGrp="1"/>
          </p:cNvSpPr>
          <p:nvPr>
            <p:ph idx="1"/>
          </p:nvPr>
        </p:nvSpPr>
        <p:spPr/>
        <p:txBody>
          <a:bodyPr/>
          <a:lstStyle/>
          <a:p>
            <a:r>
              <a:rPr lang="en-US" dirty="0"/>
              <a:t>Money and Contracts as Code</a:t>
            </a:r>
          </a:p>
          <a:p>
            <a:pPr marL="0" indent="0">
              <a:buNone/>
            </a:pPr>
            <a:endParaRPr lang="en-US" dirty="0"/>
          </a:p>
        </p:txBody>
      </p:sp>
      <p:pic>
        <p:nvPicPr>
          <p:cNvPr id="28674" name="Picture 2" descr="Blockchain Explained: The Complete Guide [2018 Update - Part 2]">
            <a:extLst>
              <a:ext uri="{FF2B5EF4-FFF2-40B4-BE49-F238E27FC236}">
                <a16:creationId xmlns:a16="http://schemas.microsoft.com/office/drawing/2014/main" id="{8F7DFE67-E2C1-4850-B328-B93868FA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68" y="2632981"/>
            <a:ext cx="5429250"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3321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C6EE6-E759-4C65-964B-BCD27548B01A}"/>
              </a:ext>
            </a:extLst>
          </p:cNvPr>
          <p:cNvSpPr>
            <a:spLocks noGrp="1"/>
          </p:cNvSpPr>
          <p:nvPr>
            <p:ph type="title"/>
          </p:nvPr>
        </p:nvSpPr>
        <p:spPr/>
        <p:txBody>
          <a:bodyPr/>
          <a:lstStyle/>
          <a:p>
            <a:r>
              <a:rPr lang="en-US" dirty="0"/>
              <a:t>The Future of Fintech</a:t>
            </a:r>
          </a:p>
        </p:txBody>
      </p:sp>
      <p:sp>
        <p:nvSpPr>
          <p:cNvPr id="3" name="Content Placeholder 2">
            <a:extLst>
              <a:ext uri="{FF2B5EF4-FFF2-40B4-BE49-F238E27FC236}">
                <a16:creationId xmlns:a16="http://schemas.microsoft.com/office/drawing/2014/main" id="{B40795FD-94E0-4589-B211-F40F5CACE0E8}"/>
              </a:ext>
            </a:extLst>
          </p:cNvPr>
          <p:cNvSpPr>
            <a:spLocks noGrp="1"/>
          </p:cNvSpPr>
          <p:nvPr>
            <p:ph idx="1"/>
          </p:nvPr>
        </p:nvSpPr>
        <p:spPr/>
        <p:txBody>
          <a:bodyPr/>
          <a:lstStyle/>
          <a:p>
            <a:r>
              <a:rPr lang="en-US" dirty="0"/>
              <a:t>Money and Contracts as Code</a:t>
            </a:r>
          </a:p>
          <a:p>
            <a:pPr marL="0" indent="0">
              <a:buNone/>
            </a:pPr>
            <a:endParaRPr lang="en-US" dirty="0"/>
          </a:p>
        </p:txBody>
      </p:sp>
      <p:pic>
        <p:nvPicPr>
          <p:cNvPr id="28674" name="Picture 2" descr="Blockchain Explained: The Complete Guide [2018 Update - Part 2]">
            <a:extLst>
              <a:ext uri="{FF2B5EF4-FFF2-40B4-BE49-F238E27FC236}">
                <a16:creationId xmlns:a16="http://schemas.microsoft.com/office/drawing/2014/main" id="{8F7DFE67-E2C1-4850-B328-B93868FA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68" y="2632981"/>
            <a:ext cx="5429250" cy="27146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80CE489-44E8-48AD-AB74-E8DE5B6FF8A9}"/>
              </a:ext>
            </a:extLst>
          </p:cNvPr>
          <p:cNvPicPr>
            <a:picLocks noChangeAspect="1"/>
          </p:cNvPicPr>
          <p:nvPr/>
        </p:nvPicPr>
        <p:blipFill>
          <a:blip r:embed="rId3"/>
          <a:stretch>
            <a:fillRect/>
          </a:stretch>
        </p:blipFill>
        <p:spPr>
          <a:xfrm>
            <a:off x="5906862" y="1604280"/>
            <a:ext cx="3228701" cy="4559754"/>
          </a:xfrm>
          <a:prstGeom prst="rect">
            <a:avLst/>
          </a:prstGeom>
        </p:spPr>
      </p:pic>
      <p:pic>
        <p:nvPicPr>
          <p:cNvPr id="6" name="Picture 5">
            <a:extLst>
              <a:ext uri="{FF2B5EF4-FFF2-40B4-BE49-F238E27FC236}">
                <a16:creationId xmlns:a16="http://schemas.microsoft.com/office/drawing/2014/main" id="{826F9715-E141-4955-BEBE-BEAD3FD0805F}"/>
              </a:ext>
            </a:extLst>
          </p:cNvPr>
          <p:cNvPicPr>
            <a:picLocks noChangeAspect="1"/>
          </p:cNvPicPr>
          <p:nvPr/>
        </p:nvPicPr>
        <p:blipFill>
          <a:blip r:embed="rId4"/>
          <a:stretch>
            <a:fillRect/>
          </a:stretch>
        </p:blipFill>
        <p:spPr>
          <a:xfrm>
            <a:off x="9209267" y="1183821"/>
            <a:ext cx="2607855" cy="4984296"/>
          </a:xfrm>
          <a:prstGeom prst="rect">
            <a:avLst/>
          </a:prstGeom>
        </p:spPr>
      </p:pic>
    </p:spTree>
    <p:extLst>
      <p:ext uri="{BB962C8B-B14F-4D97-AF65-F5344CB8AC3E}">
        <p14:creationId xmlns:p14="http://schemas.microsoft.com/office/powerpoint/2010/main" val="30088637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Collection, Granger Neo-Babylonian Clay Tablet. /Ntablet Documenting The  Prices Of Various Commodities, 6Th Century B.C. Poster Print by Granger C..">
            <a:extLst>
              <a:ext uri="{FF2B5EF4-FFF2-40B4-BE49-F238E27FC236}">
                <a16:creationId xmlns:a16="http://schemas.microsoft.com/office/drawing/2014/main" id="{4627BB6E-F26D-450F-A767-7F74B61423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713" y="284933"/>
            <a:ext cx="2969759" cy="2969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1870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Examples of Tally Sticks">
            <a:extLst>
              <a:ext uri="{FF2B5EF4-FFF2-40B4-BE49-F238E27FC236}">
                <a16:creationId xmlns:a16="http://schemas.microsoft.com/office/drawing/2014/main" id="{84BE93A9-D913-493A-8976-4949B762C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179" y="4093707"/>
            <a:ext cx="3419529" cy="20703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ollection, Granger Neo-Babylonian Clay Tablet. /Ntablet Documenting The  Prices Of Various Commodities, 6Th Century B.C. Poster Print by Granger C..">
            <a:extLst>
              <a:ext uri="{FF2B5EF4-FFF2-40B4-BE49-F238E27FC236}">
                <a16:creationId xmlns:a16="http://schemas.microsoft.com/office/drawing/2014/main" id="{4627BB6E-F26D-450F-A767-7F74B6142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713" y="284933"/>
            <a:ext cx="2969759" cy="2969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3278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Examples of Tally Sticks">
            <a:extLst>
              <a:ext uri="{FF2B5EF4-FFF2-40B4-BE49-F238E27FC236}">
                <a16:creationId xmlns:a16="http://schemas.microsoft.com/office/drawing/2014/main" id="{84BE93A9-D913-493A-8976-4949B762C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179" y="4093707"/>
            <a:ext cx="3419529" cy="20703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ollection, Granger Neo-Babylonian Clay Tablet. /Ntablet Documenting The  Prices Of Various Commodities, 6Th Century B.C. Poster Print by Granger C..">
            <a:extLst>
              <a:ext uri="{FF2B5EF4-FFF2-40B4-BE49-F238E27FC236}">
                <a16:creationId xmlns:a16="http://schemas.microsoft.com/office/drawing/2014/main" id="{4627BB6E-F26D-450F-A767-7F74B6142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713" y="284933"/>
            <a:ext cx="2969759" cy="29697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8C5CA1C-FB35-42C7-AAFB-D94DE237D095}"/>
              </a:ext>
            </a:extLst>
          </p:cNvPr>
          <p:cNvPicPr>
            <a:picLocks noChangeAspect="1"/>
          </p:cNvPicPr>
          <p:nvPr/>
        </p:nvPicPr>
        <p:blipFill>
          <a:blip r:embed="rId4"/>
          <a:stretch>
            <a:fillRect/>
          </a:stretch>
        </p:blipFill>
        <p:spPr>
          <a:xfrm>
            <a:off x="6714780" y="103892"/>
            <a:ext cx="3392045" cy="2216603"/>
          </a:xfrm>
          <a:prstGeom prst="rect">
            <a:avLst/>
          </a:prstGeom>
        </p:spPr>
      </p:pic>
    </p:spTree>
    <p:extLst>
      <p:ext uri="{BB962C8B-B14F-4D97-AF65-F5344CB8AC3E}">
        <p14:creationId xmlns:p14="http://schemas.microsoft.com/office/powerpoint/2010/main" val="29658144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0CE489-44E8-48AD-AB74-E8DE5B6FF8A9}"/>
              </a:ext>
            </a:extLst>
          </p:cNvPr>
          <p:cNvPicPr>
            <a:picLocks noChangeAspect="1"/>
          </p:cNvPicPr>
          <p:nvPr/>
        </p:nvPicPr>
        <p:blipFill>
          <a:blip r:embed="rId2"/>
          <a:stretch>
            <a:fillRect/>
          </a:stretch>
        </p:blipFill>
        <p:spPr>
          <a:xfrm>
            <a:off x="5696358" y="2573108"/>
            <a:ext cx="2719970" cy="3841295"/>
          </a:xfrm>
          <a:prstGeom prst="rect">
            <a:avLst/>
          </a:prstGeom>
        </p:spPr>
      </p:pic>
      <p:pic>
        <p:nvPicPr>
          <p:cNvPr id="6" name="Picture 5">
            <a:extLst>
              <a:ext uri="{FF2B5EF4-FFF2-40B4-BE49-F238E27FC236}">
                <a16:creationId xmlns:a16="http://schemas.microsoft.com/office/drawing/2014/main" id="{826F9715-E141-4955-BEBE-BEAD3FD0805F}"/>
              </a:ext>
            </a:extLst>
          </p:cNvPr>
          <p:cNvPicPr>
            <a:picLocks noChangeAspect="1"/>
          </p:cNvPicPr>
          <p:nvPr/>
        </p:nvPicPr>
        <p:blipFill>
          <a:blip r:embed="rId3"/>
          <a:stretch>
            <a:fillRect/>
          </a:stretch>
        </p:blipFill>
        <p:spPr>
          <a:xfrm>
            <a:off x="8694917" y="2573108"/>
            <a:ext cx="2043033" cy="3904772"/>
          </a:xfrm>
          <a:prstGeom prst="rect">
            <a:avLst/>
          </a:prstGeom>
        </p:spPr>
      </p:pic>
      <p:pic>
        <p:nvPicPr>
          <p:cNvPr id="11" name="Picture 2" descr="Examples of Tally Sticks">
            <a:extLst>
              <a:ext uri="{FF2B5EF4-FFF2-40B4-BE49-F238E27FC236}">
                <a16:creationId xmlns:a16="http://schemas.microsoft.com/office/drawing/2014/main" id="{84BE93A9-D913-493A-8976-4949B762C1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179" y="4093707"/>
            <a:ext cx="3419529" cy="20703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ollection, Granger Neo-Babylonian Clay Tablet. /Ntablet Documenting The  Prices Of Various Commodities, 6Th Century B.C. Poster Print by Granger C..">
            <a:extLst>
              <a:ext uri="{FF2B5EF4-FFF2-40B4-BE49-F238E27FC236}">
                <a16:creationId xmlns:a16="http://schemas.microsoft.com/office/drawing/2014/main" id="{4627BB6E-F26D-450F-A767-7F74B61423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8713" y="284933"/>
            <a:ext cx="2969759" cy="29697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8C5CA1C-FB35-42C7-AAFB-D94DE237D095}"/>
              </a:ext>
            </a:extLst>
          </p:cNvPr>
          <p:cNvPicPr>
            <a:picLocks noChangeAspect="1"/>
          </p:cNvPicPr>
          <p:nvPr/>
        </p:nvPicPr>
        <p:blipFill>
          <a:blip r:embed="rId6"/>
          <a:stretch>
            <a:fillRect/>
          </a:stretch>
        </p:blipFill>
        <p:spPr>
          <a:xfrm>
            <a:off x="6714780" y="103892"/>
            <a:ext cx="3392045" cy="2216603"/>
          </a:xfrm>
          <a:prstGeom prst="rect">
            <a:avLst/>
          </a:prstGeom>
        </p:spPr>
      </p:pic>
    </p:spTree>
    <p:extLst>
      <p:ext uri="{BB962C8B-B14F-4D97-AF65-F5344CB8AC3E}">
        <p14:creationId xmlns:p14="http://schemas.microsoft.com/office/powerpoint/2010/main" val="1118505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8F701-5543-461A-8BAD-BD8091BCA7DF}"/>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CC708951-8B6E-4917-A297-67A7ED150C9E}"/>
              </a:ext>
            </a:extLst>
          </p:cNvPr>
          <p:cNvSpPr>
            <a:spLocks noGrp="1"/>
          </p:cNvSpPr>
          <p:nvPr>
            <p:ph sz="half" idx="1"/>
          </p:nvPr>
        </p:nvSpPr>
        <p:spPr/>
        <p:txBody>
          <a:bodyPr/>
          <a:lstStyle/>
          <a:p>
            <a:pPr marL="0" indent="0">
              <a:buNone/>
            </a:pPr>
            <a:endParaRPr lang="en-US"/>
          </a:p>
        </p:txBody>
      </p:sp>
      <p:sp>
        <p:nvSpPr>
          <p:cNvPr id="4" name="Content Placeholder 3">
            <a:extLst>
              <a:ext uri="{FF2B5EF4-FFF2-40B4-BE49-F238E27FC236}">
                <a16:creationId xmlns:a16="http://schemas.microsoft.com/office/drawing/2014/main" id="{2F2DA609-D4DD-4AB1-BFBA-267644B3DC8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311446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43F6D1-292E-4EE5-B16F-5F95664C3241}"/>
              </a:ext>
            </a:extLst>
          </p:cNvPr>
          <p:cNvSpPr>
            <a:spLocks noGrp="1"/>
          </p:cNvSpPr>
          <p:nvPr>
            <p:ph type="subTitle" idx="1"/>
          </p:nvPr>
        </p:nvSpPr>
        <p:spPr>
          <a:xfrm>
            <a:off x="364672" y="1626279"/>
            <a:ext cx="9869260" cy="4341813"/>
          </a:xfrm>
        </p:spPr>
        <p:txBody>
          <a:bodyPr>
            <a:normAutofit/>
          </a:bodyPr>
          <a:lstStyle/>
          <a:p>
            <a:pPr algn="l"/>
            <a:r>
              <a:rPr lang="en-US" sz="1800" i="1" dirty="0"/>
              <a:t>      </a:t>
            </a:r>
            <a:r>
              <a:rPr lang="en-US" sz="3200" i="1" dirty="0"/>
              <a:t>Reminders &amp; Rules:</a:t>
            </a:r>
            <a:endParaRPr lang="en-US" i="1" dirty="0"/>
          </a:p>
          <a:p>
            <a:pPr algn="l"/>
            <a:endParaRPr lang="en-US" sz="1800" i="1" dirty="0"/>
          </a:p>
          <a:p>
            <a:pPr algn="l"/>
            <a:r>
              <a:rPr lang="en-US" sz="1800" i="1" dirty="0"/>
              <a:t>	</a:t>
            </a:r>
            <a:r>
              <a:rPr lang="en-US" sz="1800" dirty="0"/>
              <a:t> </a:t>
            </a:r>
            <a:r>
              <a:rPr lang="en-US" dirty="0"/>
              <a:t>📹 Lecture will be recorded</a:t>
            </a:r>
          </a:p>
          <a:p>
            <a:pPr algn="l"/>
            <a:r>
              <a:rPr lang="en-US" dirty="0"/>
              <a:t>	        Please keep microphones off while not asking questions</a:t>
            </a:r>
          </a:p>
          <a:p>
            <a:pPr algn="l"/>
            <a:r>
              <a:rPr lang="en-US" dirty="0"/>
              <a:t>	 ✋  Please raise your hand with a zoom Emoji </a:t>
            </a:r>
          </a:p>
          <a:p>
            <a:pPr algn="l"/>
            <a:r>
              <a:rPr lang="en-US" dirty="0"/>
              <a:t>		or </a:t>
            </a:r>
          </a:p>
          <a:p>
            <a:pPr algn="l"/>
            <a:r>
              <a:rPr lang="en-US" dirty="0"/>
              <a:t>	💬   Write in the chat box to ask a question</a:t>
            </a:r>
          </a:p>
          <a:p>
            <a:pPr algn="l"/>
            <a:r>
              <a:rPr lang="en-US" dirty="0"/>
              <a:t>	😃  Video Participation is encouraged but not required</a:t>
            </a:r>
          </a:p>
          <a:p>
            <a:pPr algn="l"/>
            <a:r>
              <a:rPr lang="en-US" sz="1800" dirty="0"/>
              <a:t>	 </a:t>
            </a:r>
          </a:p>
        </p:txBody>
      </p:sp>
      <p:pic>
        <p:nvPicPr>
          <p:cNvPr id="4" name="Picture 3">
            <a:extLst>
              <a:ext uri="{FF2B5EF4-FFF2-40B4-BE49-F238E27FC236}">
                <a16:creationId xmlns:a16="http://schemas.microsoft.com/office/drawing/2014/main" id="{A69A2463-1DE1-4CF1-9448-2814FD191334}"/>
              </a:ext>
            </a:extLst>
          </p:cNvPr>
          <p:cNvPicPr>
            <a:picLocks noChangeAspect="1"/>
          </p:cNvPicPr>
          <p:nvPr/>
        </p:nvPicPr>
        <p:blipFill>
          <a:blip r:embed="rId2"/>
          <a:stretch>
            <a:fillRect/>
          </a:stretch>
        </p:blipFill>
        <p:spPr>
          <a:xfrm>
            <a:off x="5078018" y="404162"/>
            <a:ext cx="2035963" cy="1140397"/>
          </a:xfrm>
          <a:prstGeom prst="rect">
            <a:avLst/>
          </a:prstGeom>
        </p:spPr>
      </p:pic>
      <p:grpSp>
        <p:nvGrpSpPr>
          <p:cNvPr id="5" name="Group 4">
            <a:extLst>
              <a:ext uri="{FF2B5EF4-FFF2-40B4-BE49-F238E27FC236}">
                <a16:creationId xmlns:a16="http://schemas.microsoft.com/office/drawing/2014/main" id="{60EB9FB4-9DAA-434E-8ABC-88AF7A7968AF}"/>
              </a:ext>
            </a:extLst>
          </p:cNvPr>
          <p:cNvGrpSpPr/>
          <p:nvPr/>
        </p:nvGrpSpPr>
        <p:grpSpPr>
          <a:xfrm>
            <a:off x="9903992" y="-730645"/>
            <a:ext cx="2362951" cy="3706016"/>
            <a:chOff x="4587410" y="-821981"/>
            <a:chExt cx="2362951" cy="3706016"/>
          </a:xfrm>
        </p:grpSpPr>
        <p:sp>
          <p:nvSpPr>
            <p:cNvPr id="6" name="Isosceles Triangle 5">
              <a:extLst>
                <a:ext uri="{FF2B5EF4-FFF2-40B4-BE49-F238E27FC236}">
                  <a16:creationId xmlns:a16="http://schemas.microsoft.com/office/drawing/2014/main" id="{E5EEBF75-5D9C-48DE-9709-FA35BD27FC79}"/>
                </a:ext>
              </a:extLst>
            </p:cNvPr>
            <p:cNvSpPr/>
            <p:nvPr/>
          </p:nvSpPr>
          <p:spPr>
            <a:xfrm rot="16200000">
              <a:off x="3869697" y="-104268"/>
              <a:ext cx="3706016" cy="2270589"/>
            </a:xfrm>
            <a:prstGeom prst="triangle">
              <a:avLst>
                <a:gd name="adj" fmla="val 573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DBACDD16-2BDB-47F2-9A3A-294923E2ED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08519" y="533601"/>
              <a:ext cx="544664" cy="603054"/>
            </a:xfrm>
            <a:prstGeom prst="rect">
              <a:avLst/>
            </a:prstGeom>
          </p:spPr>
        </p:pic>
        <p:sp>
          <p:nvSpPr>
            <p:cNvPr id="8" name="TextBox 7">
              <a:extLst>
                <a:ext uri="{FF2B5EF4-FFF2-40B4-BE49-F238E27FC236}">
                  <a16:creationId xmlns:a16="http://schemas.microsoft.com/office/drawing/2014/main" id="{05061F0B-FFA9-44CE-A920-BAA4FF695810}"/>
                </a:ext>
              </a:extLst>
            </p:cNvPr>
            <p:cNvSpPr txBox="1"/>
            <p:nvPr/>
          </p:nvSpPr>
          <p:spPr>
            <a:xfrm>
              <a:off x="5517224" y="542696"/>
              <a:ext cx="1433137" cy="523220"/>
            </a:xfrm>
            <a:prstGeom prst="rect">
              <a:avLst/>
            </a:prstGeom>
            <a:noFill/>
          </p:spPr>
          <p:txBody>
            <a:bodyPr wrap="square" rtlCol="0">
              <a:spAutoFit/>
            </a:bodyPr>
            <a:lstStyle/>
            <a:p>
              <a:r>
                <a:rPr lang="en-US" sz="2800" dirty="0">
                  <a:solidFill>
                    <a:schemeClr val="bg1"/>
                  </a:solidFill>
                  <a:latin typeface="Myriad Pro Light" panose="020B0603030403020204" pitchFamily="34" charset="0"/>
                </a:rPr>
                <a:t>FinTech</a:t>
              </a:r>
            </a:p>
          </p:txBody>
        </p:sp>
      </p:grpSp>
      <p:pic>
        <p:nvPicPr>
          <p:cNvPr id="1026" name="Picture 2" descr="Mute Microphone Icons - Microphone Mute Icon Emoji,Mic Emoji - free  transparent emoji - emojipng.com">
            <a:extLst>
              <a:ext uri="{FF2B5EF4-FFF2-40B4-BE49-F238E27FC236}">
                <a16:creationId xmlns:a16="http://schemas.microsoft.com/office/drawing/2014/main" id="{CC23922C-25C0-4214-AF07-6DA14AED2C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1535" y="2915644"/>
            <a:ext cx="382613" cy="25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21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17760-917E-410F-8466-84853B3CC452}"/>
              </a:ext>
            </a:extLst>
          </p:cNvPr>
          <p:cNvSpPr>
            <a:spLocks noGrp="1"/>
          </p:cNvSpPr>
          <p:nvPr>
            <p:ph type="ctrTitle"/>
          </p:nvPr>
        </p:nvSpPr>
        <p:spPr/>
        <p:txBody>
          <a:bodyPr/>
          <a:lstStyle/>
          <a:p>
            <a:r>
              <a:rPr lang="en-US" dirty="0"/>
              <a:t>Introduction To Fintech</a:t>
            </a:r>
          </a:p>
        </p:txBody>
      </p:sp>
      <p:sp>
        <p:nvSpPr>
          <p:cNvPr id="3" name="Subtitle 2">
            <a:extLst>
              <a:ext uri="{FF2B5EF4-FFF2-40B4-BE49-F238E27FC236}">
                <a16:creationId xmlns:a16="http://schemas.microsoft.com/office/drawing/2014/main" id="{DE43F6D1-292E-4EE5-B16F-5F95664C3241}"/>
              </a:ext>
            </a:extLst>
          </p:cNvPr>
          <p:cNvSpPr>
            <a:spLocks noGrp="1"/>
          </p:cNvSpPr>
          <p:nvPr>
            <p:ph type="subTitle" idx="1"/>
          </p:nvPr>
        </p:nvSpPr>
        <p:spPr/>
        <p:txBody>
          <a:bodyPr/>
          <a:lstStyle/>
          <a:p>
            <a:endParaRPr lang="en-US" dirty="0"/>
          </a:p>
          <a:p>
            <a:r>
              <a:rPr lang="en-US" dirty="0"/>
              <a:t>Jonathan Mikkila</a:t>
            </a:r>
          </a:p>
          <a:p>
            <a:r>
              <a:rPr lang="en-US" sz="1800" i="1" dirty="0"/>
              <a:t>Coding Dojo &amp; SDA</a:t>
            </a:r>
          </a:p>
        </p:txBody>
      </p:sp>
      <p:pic>
        <p:nvPicPr>
          <p:cNvPr id="4" name="Picture 3">
            <a:extLst>
              <a:ext uri="{FF2B5EF4-FFF2-40B4-BE49-F238E27FC236}">
                <a16:creationId xmlns:a16="http://schemas.microsoft.com/office/drawing/2014/main" id="{A69A2463-1DE1-4CF1-9448-2814FD191334}"/>
              </a:ext>
            </a:extLst>
          </p:cNvPr>
          <p:cNvPicPr>
            <a:picLocks noChangeAspect="1"/>
          </p:cNvPicPr>
          <p:nvPr/>
        </p:nvPicPr>
        <p:blipFill>
          <a:blip r:embed="rId2"/>
          <a:stretch>
            <a:fillRect/>
          </a:stretch>
        </p:blipFill>
        <p:spPr>
          <a:xfrm>
            <a:off x="5078018" y="404162"/>
            <a:ext cx="2035963" cy="1140397"/>
          </a:xfrm>
          <a:prstGeom prst="rect">
            <a:avLst/>
          </a:prstGeom>
        </p:spPr>
      </p:pic>
      <p:grpSp>
        <p:nvGrpSpPr>
          <p:cNvPr id="5" name="Group 4">
            <a:extLst>
              <a:ext uri="{FF2B5EF4-FFF2-40B4-BE49-F238E27FC236}">
                <a16:creationId xmlns:a16="http://schemas.microsoft.com/office/drawing/2014/main" id="{60EB9FB4-9DAA-434E-8ABC-88AF7A7968AF}"/>
              </a:ext>
            </a:extLst>
          </p:cNvPr>
          <p:cNvGrpSpPr/>
          <p:nvPr/>
        </p:nvGrpSpPr>
        <p:grpSpPr>
          <a:xfrm>
            <a:off x="9903992" y="-730645"/>
            <a:ext cx="2362951" cy="3706016"/>
            <a:chOff x="4587410" y="-821981"/>
            <a:chExt cx="2362951" cy="3706016"/>
          </a:xfrm>
        </p:grpSpPr>
        <p:sp>
          <p:nvSpPr>
            <p:cNvPr id="6" name="Isosceles Triangle 5">
              <a:extLst>
                <a:ext uri="{FF2B5EF4-FFF2-40B4-BE49-F238E27FC236}">
                  <a16:creationId xmlns:a16="http://schemas.microsoft.com/office/drawing/2014/main" id="{E5EEBF75-5D9C-48DE-9709-FA35BD27FC79}"/>
                </a:ext>
              </a:extLst>
            </p:cNvPr>
            <p:cNvSpPr/>
            <p:nvPr/>
          </p:nvSpPr>
          <p:spPr>
            <a:xfrm rot="16200000">
              <a:off x="3869697" y="-104268"/>
              <a:ext cx="3706016" cy="2270589"/>
            </a:xfrm>
            <a:prstGeom prst="triangle">
              <a:avLst>
                <a:gd name="adj" fmla="val 573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DBACDD16-2BDB-47F2-9A3A-294923E2ED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08519" y="533601"/>
              <a:ext cx="544664" cy="603054"/>
            </a:xfrm>
            <a:prstGeom prst="rect">
              <a:avLst/>
            </a:prstGeom>
          </p:spPr>
        </p:pic>
        <p:sp>
          <p:nvSpPr>
            <p:cNvPr id="8" name="TextBox 7">
              <a:extLst>
                <a:ext uri="{FF2B5EF4-FFF2-40B4-BE49-F238E27FC236}">
                  <a16:creationId xmlns:a16="http://schemas.microsoft.com/office/drawing/2014/main" id="{05061F0B-FFA9-44CE-A920-BAA4FF695810}"/>
                </a:ext>
              </a:extLst>
            </p:cNvPr>
            <p:cNvSpPr txBox="1"/>
            <p:nvPr/>
          </p:nvSpPr>
          <p:spPr>
            <a:xfrm>
              <a:off x="5517224" y="542696"/>
              <a:ext cx="1433137" cy="523220"/>
            </a:xfrm>
            <a:prstGeom prst="rect">
              <a:avLst/>
            </a:prstGeom>
            <a:noFill/>
          </p:spPr>
          <p:txBody>
            <a:bodyPr wrap="square" rtlCol="0">
              <a:spAutoFit/>
            </a:bodyPr>
            <a:lstStyle/>
            <a:p>
              <a:r>
                <a:rPr lang="en-US" sz="2800" dirty="0">
                  <a:solidFill>
                    <a:schemeClr val="bg1"/>
                  </a:solidFill>
                  <a:latin typeface="Myriad Pro Light" panose="020B0603030403020204" pitchFamily="34" charset="0"/>
                </a:rPr>
                <a:t>FinTech</a:t>
              </a:r>
            </a:p>
          </p:txBody>
        </p:sp>
      </p:grpSp>
    </p:spTree>
    <p:extLst>
      <p:ext uri="{BB962C8B-B14F-4D97-AF65-F5344CB8AC3E}">
        <p14:creationId xmlns:p14="http://schemas.microsoft.com/office/powerpoint/2010/main" val="2176725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8F5F0-BDEF-438F-A888-24F2DAC172F8}"/>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1A665F5C-4554-488B-AEE2-E52744ABD316}"/>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1886586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8F5F0-BDEF-438F-A888-24F2DAC172F8}"/>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1A665F5C-4554-488B-AEE2-E52744ABD316}"/>
              </a:ext>
            </a:extLst>
          </p:cNvPr>
          <p:cNvSpPr>
            <a:spLocks noGrp="1"/>
          </p:cNvSpPr>
          <p:nvPr>
            <p:ph idx="1"/>
          </p:nvPr>
        </p:nvSpPr>
        <p:spPr/>
        <p:txBody>
          <a:bodyPr/>
          <a:lstStyle/>
          <a:p>
            <a:pPr marL="0" indent="0">
              <a:buNone/>
            </a:pPr>
            <a:endParaRPr lang="en-US" dirty="0"/>
          </a:p>
          <a:p>
            <a:pPr marL="971550" lvl="1" indent="-514350">
              <a:buAutoNum type="arabicPeriod"/>
            </a:pPr>
            <a:r>
              <a:rPr lang="en-US" dirty="0"/>
              <a:t>Be able to answer “</a:t>
            </a:r>
            <a:r>
              <a:rPr lang="en-US" b="1" dirty="0"/>
              <a:t>What is FinTech?</a:t>
            </a:r>
            <a:r>
              <a:rPr lang="en-US" dirty="0"/>
              <a:t>”</a:t>
            </a:r>
          </a:p>
        </p:txBody>
      </p:sp>
    </p:spTree>
    <p:extLst>
      <p:ext uri="{BB962C8B-B14F-4D97-AF65-F5344CB8AC3E}">
        <p14:creationId xmlns:p14="http://schemas.microsoft.com/office/powerpoint/2010/main" val="3407551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8F5F0-BDEF-438F-A888-24F2DAC172F8}"/>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1A665F5C-4554-488B-AEE2-E52744ABD316}"/>
              </a:ext>
            </a:extLst>
          </p:cNvPr>
          <p:cNvSpPr>
            <a:spLocks noGrp="1"/>
          </p:cNvSpPr>
          <p:nvPr>
            <p:ph idx="1"/>
          </p:nvPr>
        </p:nvSpPr>
        <p:spPr/>
        <p:txBody>
          <a:bodyPr/>
          <a:lstStyle/>
          <a:p>
            <a:pPr marL="0" indent="0">
              <a:buNone/>
            </a:pPr>
            <a:endParaRPr lang="en-US" dirty="0"/>
          </a:p>
          <a:p>
            <a:pPr marL="971550" lvl="1" indent="-514350">
              <a:buAutoNum type="arabicPeriod"/>
            </a:pPr>
            <a:r>
              <a:rPr lang="en-US" dirty="0"/>
              <a:t>Be able to answer “</a:t>
            </a:r>
            <a:r>
              <a:rPr lang="en-US" b="1" dirty="0"/>
              <a:t>What is FinTech?</a:t>
            </a:r>
            <a:r>
              <a:rPr lang="en-US" dirty="0"/>
              <a:t>”</a:t>
            </a:r>
          </a:p>
          <a:p>
            <a:pPr marL="971550" lvl="1" indent="-514350">
              <a:buAutoNum type="arabicPeriod"/>
            </a:pPr>
            <a:endParaRPr lang="en-US" dirty="0"/>
          </a:p>
          <a:p>
            <a:pPr marL="971550" lvl="1" indent="-514350">
              <a:buAutoNum type="arabicPeriod"/>
            </a:pPr>
            <a:r>
              <a:rPr lang="en-US" dirty="0"/>
              <a:t>Familiarized to the </a:t>
            </a:r>
            <a:r>
              <a:rPr lang="en-US" b="1" dirty="0"/>
              <a:t>History</a:t>
            </a:r>
            <a:r>
              <a:rPr lang="en-US" dirty="0"/>
              <a:t> of Fintech – </a:t>
            </a:r>
            <a:br>
              <a:rPr lang="en-US" dirty="0"/>
            </a:br>
            <a:r>
              <a:rPr lang="en-US" dirty="0"/>
              <a:t>	</a:t>
            </a:r>
            <a:endParaRPr lang="en-US" sz="1400" dirty="0"/>
          </a:p>
          <a:p>
            <a:pPr marL="914400" lvl="2" indent="0">
              <a:buNone/>
            </a:pPr>
            <a:r>
              <a:rPr lang="en-US" sz="1000" dirty="0"/>
              <a:t>	</a:t>
            </a:r>
            <a:r>
              <a:rPr lang="en-US" sz="2400" dirty="0"/>
              <a:t>Specifically</a:t>
            </a:r>
            <a:r>
              <a:rPr lang="en-US" dirty="0"/>
              <a:t>: </a:t>
            </a:r>
          </a:p>
          <a:p>
            <a:pPr marL="1828800" lvl="4" indent="0">
              <a:buNone/>
            </a:pPr>
            <a:r>
              <a:rPr lang="en-US" dirty="0"/>
              <a:t>	</a:t>
            </a:r>
            <a:r>
              <a:rPr lang="en-US" sz="2600" dirty="0"/>
              <a:t>Fintech 1.0, 2.0, 3.0</a:t>
            </a:r>
            <a:endParaRPr lang="en-US" dirty="0"/>
          </a:p>
        </p:txBody>
      </p:sp>
    </p:spTree>
    <p:extLst>
      <p:ext uri="{BB962C8B-B14F-4D97-AF65-F5344CB8AC3E}">
        <p14:creationId xmlns:p14="http://schemas.microsoft.com/office/powerpoint/2010/main" val="1370779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70CE-CDA0-42FA-95DF-248B365EF96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0F95C57-B1C6-4AD5-A9A2-FF8FB9E55D98}"/>
              </a:ext>
            </a:extLst>
          </p:cNvPr>
          <p:cNvSpPr>
            <a:spLocks noGrp="1"/>
          </p:cNvSpPr>
          <p:nvPr>
            <p:ph idx="1"/>
          </p:nvPr>
        </p:nvSpPr>
        <p:spPr/>
        <p:txBody>
          <a:bodyPr/>
          <a:lstStyle/>
          <a:p>
            <a:pPr marL="514350" indent="-514350">
              <a:buFont typeface="+mj-lt"/>
              <a:buAutoNum type="arabicPeriod"/>
            </a:pPr>
            <a:r>
              <a:rPr lang="en-US" dirty="0"/>
              <a:t>Fintech – Finance meets Technology</a:t>
            </a:r>
            <a:br>
              <a:rPr lang="en-US" sz="1200" dirty="0"/>
            </a:br>
            <a:endParaRPr lang="en-US" dirty="0"/>
          </a:p>
        </p:txBody>
      </p:sp>
    </p:spTree>
    <p:extLst>
      <p:ext uri="{BB962C8B-B14F-4D97-AF65-F5344CB8AC3E}">
        <p14:creationId xmlns:p14="http://schemas.microsoft.com/office/powerpoint/2010/main" val="2227794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70CE-CDA0-42FA-95DF-248B365EF96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0F95C57-B1C6-4AD5-A9A2-FF8FB9E55D98}"/>
              </a:ext>
            </a:extLst>
          </p:cNvPr>
          <p:cNvSpPr>
            <a:spLocks noGrp="1"/>
          </p:cNvSpPr>
          <p:nvPr>
            <p:ph idx="1"/>
          </p:nvPr>
        </p:nvSpPr>
        <p:spPr/>
        <p:txBody>
          <a:bodyPr/>
          <a:lstStyle/>
          <a:p>
            <a:pPr marL="514350" indent="-514350">
              <a:buFont typeface="+mj-lt"/>
              <a:buAutoNum type="arabicPeriod"/>
            </a:pPr>
            <a:r>
              <a:rPr lang="en-US" dirty="0"/>
              <a:t>Fintech – Finance meets Technology</a:t>
            </a:r>
            <a:br>
              <a:rPr lang="en-US" sz="1200" dirty="0"/>
            </a:br>
            <a:endParaRPr lang="en-US" sz="1400" dirty="0"/>
          </a:p>
          <a:p>
            <a:pPr lvl="1"/>
            <a:r>
              <a:rPr lang="en-US" dirty="0"/>
              <a:t>What is FinTech?</a:t>
            </a:r>
          </a:p>
          <a:p>
            <a:pPr lvl="1"/>
            <a:r>
              <a:rPr lang="en-US" dirty="0"/>
              <a:t>According to who?</a:t>
            </a:r>
            <a:br>
              <a:rPr lang="en-US" dirty="0"/>
            </a:br>
            <a:endParaRPr lang="en-US" dirty="0"/>
          </a:p>
        </p:txBody>
      </p:sp>
    </p:spTree>
    <p:extLst>
      <p:ext uri="{BB962C8B-B14F-4D97-AF65-F5344CB8AC3E}">
        <p14:creationId xmlns:p14="http://schemas.microsoft.com/office/powerpoint/2010/main" val="1314327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70CE-CDA0-42FA-95DF-248B365EF96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0F95C57-B1C6-4AD5-A9A2-FF8FB9E55D98}"/>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Fintech – Finance meets Technology</a:t>
            </a:r>
            <a:br>
              <a:rPr lang="en-US" sz="1200" dirty="0"/>
            </a:br>
            <a:endParaRPr lang="en-US" sz="1400" dirty="0"/>
          </a:p>
          <a:p>
            <a:pPr lvl="1"/>
            <a:r>
              <a:rPr lang="en-US" dirty="0"/>
              <a:t>What is FinTech?</a:t>
            </a:r>
          </a:p>
          <a:p>
            <a:pPr lvl="1"/>
            <a:r>
              <a:rPr lang="en-US" dirty="0"/>
              <a:t>According to who?</a:t>
            </a:r>
            <a:br>
              <a:rPr lang="en-US" dirty="0"/>
            </a:br>
            <a:endParaRPr lang="en-US" dirty="0"/>
          </a:p>
          <a:p>
            <a:pPr marL="514350" indent="-514350">
              <a:buFont typeface="+mj-lt"/>
              <a:buAutoNum type="arabicPeriod"/>
            </a:pPr>
            <a:r>
              <a:rPr lang="en-US" dirty="0"/>
              <a:t>FinTech 1.0 </a:t>
            </a:r>
            <a:r>
              <a:rPr lang="en-US" sz="1800" dirty="0"/>
              <a:t>(1866)</a:t>
            </a:r>
            <a:r>
              <a:rPr lang="en-US" dirty="0"/>
              <a:t>, 2.0 </a:t>
            </a:r>
            <a:r>
              <a:rPr lang="en-US" sz="1800" dirty="0"/>
              <a:t>(1967)</a:t>
            </a:r>
            <a:r>
              <a:rPr lang="en-US" dirty="0"/>
              <a:t>, 3.0 </a:t>
            </a:r>
            <a:r>
              <a:rPr lang="en-US" sz="1800" dirty="0"/>
              <a:t>(2008)</a:t>
            </a:r>
            <a:endParaRPr lang="en-US" sz="1200" dirty="0"/>
          </a:p>
          <a:p>
            <a:pPr marL="514350" indent="-514350">
              <a:buFont typeface="+mj-lt"/>
              <a:buAutoNum type="arabicPeriod"/>
            </a:pPr>
            <a:endParaRPr lang="en-US" sz="1200" dirty="0"/>
          </a:p>
          <a:p>
            <a:pPr lvl="1"/>
            <a:r>
              <a:rPr lang="en-US" dirty="0"/>
              <a:t>The Framework of Douglas </a:t>
            </a:r>
            <a:r>
              <a:rPr lang="en-US" dirty="0" err="1"/>
              <a:t>Arner</a:t>
            </a:r>
            <a:r>
              <a:rPr lang="en-US" dirty="0"/>
              <a:t>, Ross Buckley &amp; Janos </a:t>
            </a:r>
            <a:r>
              <a:rPr lang="en-US" dirty="0" err="1"/>
              <a:t>Barberis</a:t>
            </a:r>
            <a:endParaRPr lang="en-US" dirty="0"/>
          </a:p>
          <a:p>
            <a:pPr lvl="1"/>
            <a:r>
              <a:rPr lang="en-US" dirty="0"/>
              <a:t>Ancient Fintech </a:t>
            </a:r>
            <a:r>
              <a:rPr lang="en-US" sz="1600" dirty="0"/>
              <a:t>(2300 BC, 1700 AD)</a:t>
            </a:r>
            <a:r>
              <a:rPr lang="en-US" dirty="0"/>
              <a:t> &amp; Prehistory </a:t>
            </a:r>
            <a:r>
              <a:rPr lang="en-US" sz="1200" dirty="0"/>
              <a:t>(44, 000 BC)</a:t>
            </a:r>
          </a:p>
          <a:p>
            <a:pPr lvl="1"/>
            <a:endParaRPr lang="en-US" sz="1200" dirty="0"/>
          </a:p>
          <a:p>
            <a:pPr marL="514350" indent="-514350">
              <a:buAutoNum type="arabicPeriod" startAt="3"/>
            </a:pPr>
            <a:r>
              <a:rPr lang="en-US" dirty="0"/>
              <a:t>A look to the future </a:t>
            </a:r>
          </a:p>
          <a:p>
            <a:pPr marL="514350" indent="-514350">
              <a:buAutoNum type="arabicPeriod" startAt="3"/>
            </a:pPr>
            <a:endParaRPr lang="en-US" sz="100" dirty="0"/>
          </a:p>
          <a:p>
            <a:pPr marL="457200" lvl="1" indent="0">
              <a:buNone/>
            </a:pPr>
            <a:r>
              <a:rPr lang="en-US" sz="100" dirty="0"/>
              <a:t>	</a:t>
            </a:r>
            <a:r>
              <a:rPr lang="en-US" dirty="0"/>
              <a:t>Money and Contracts </a:t>
            </a:r>
            <a:r>
              <a:rPr lang="en-US" i="1" dirty="0"/>
              <a:t>as Software</a:t>
            </a:r>
          </a:p>
          <a:p>
            <a:pPr marL="514350" indent="-514350">
              <a:buFont typeface="+mj-lt"/>
              <a:buAutoNum type="arabicPeriod"/>
            </a:pPr>
            <a:endParaRPr lang="en-US" dirty="0"/>
          </a:p>
        </p:txBody>
      </p:sp>
    </p:spTree>
    <p:extLst>
      <p:ext uri="{BB962C8B-B14F-4D97-AF65-F5344CB8AC3E}">
        <p14:creationId xmlns:p14="http://schemas.microsoft.com/office/powerpoint/2010/main" val="2226909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11CC71-BC38-4BC8-9DAC-F9D769CC2E4E}"/>
              </a:ext>
            </a:extLst>
          </p:cNvPr>
          <p:cNvSpPr txBox="1"/>
          <p:nvPr/>
        </p:nvSpPr>
        <p:spPr>
          <a:xfrm>
            <a:off x="3048340" y="3244334"/>
            <a:ext cx="6096680" cy="369332"/>
          </a:xfrm>
          <a:prstGeom prst="rect">
            <a:avLst/>
          </a:prstGeom>
          <a:noFill/>
        </p:spPr>
        <p:txBody>
          <a:bodyPr wrap="square">
            <a:spAutoFit/>
          </a:bodyPr>
          <a:lstStyle/>
          <a:p>
            <a:r>
              <a:rPr lang="en-US" b="0" dirty="0">
                <a:effectLst/>
              </a:rPr>
              <a:t> </a:t>
            </a:r>
            <a:endParaRPr lang="en-US" dirty="0"/>
          </a:p>
        </p:txBody>
      </p:sp>
      <p:pic>
        <p:nvPicPr>
          <p:cNvPr id="7" name="Picture 6">
            <a:extLst>
              <a:ext uri="{FF2B5EF4-FFF2-40B4-BE49-F238E27FC236}">
                <a16:creationId xmlns:a16="http://schemas.microsoft.com/office/drawing/2014/main" id="{4FD54937-B3BC-4CF1-845B-8991E1960869}"/>
              </a:ext>
            </a:extLst>
          </p:cNvPr>
          <p:cNvPicPr>
            <a:picLocks noChangeAspect="1"/>
          </p:cNvPicPr>
          <p:nvPr/>
        </p:nvPicPr>
        <p:blipFill>
          <a:blip r:embed="rId2"/>
          <a:stretch>
            <a:fillRect/>
          </a:stretch>
        </p:blipFill>
        <p:spPr>
          <a:xfrm>
            <a:off x="0" y="6482"/>
            <a:ext cx="12192000" cy="6845036"/>
          </a:xfrm>
          <a:prstGeom prst="rect">
            <a:avLst/>
          </a:prstGeom>
        </p:spPr>
      </p:pic>
    </p:spTree>
    <p:extLst>
      <p:ext uri="{BB962C8B-B14F-4D97-AF65-F5344CB8AC3E}">
        <p14:creationId xmlns:p14="http://schemas.microsoft.com/office/powerpoint/2010/main" val="2761164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70CE-CDA0-42FA-95DF-248B365EF96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0F95C57-B1C6-4AD5-A9A2-FF8FB9E55D98}"/>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Fintech – Finance meets Technology</a:t>
            </a:r>
            <a:br>
              <a:rPr lang="en-US" sz="1200" dirty="0"/>
            </a:br>
            <a:endParaRPr lang="en-US" sz="1400" dirty="0"/>
          </a:p>
          <a:p>
            <a:pPr lvl="1"/>
            <a:r>
              <a:rPr lang="en-US" dirty="0"/>
              <a:t>What is FinTech?</a:t>
            </a:r>
          </a:p>
          <a:p>
            <a:pPr lvl="1"/>
            <a:r>
              <a:rPr lang="en-US" dirty="0"/>
              <a:t>According to who?</a:t>
            </a:r>
            <a:br>
              <a:rPr lang="en-US" dirty="0"/>
            </a:br>
            <a:endParaRPr lang="en-US" dirty="0"/>
          </a:p>
          <a:p>
            <a:pPr marL="514350" indent="-514350">
              <a:buFont typeface="+mj-lt"/>
              <a:buAutoNum type="arabicPeriod"/>
            </a:pPr>
            <a:r>
              <a:rPr lang="en-US" dirty="0"/>
              <a:t>FinTech 1.0 </a:t>
            </a:r>
            <a:r>
              <a:rPr lang="en-US" sz="1800" dirty="0"/>
              <a:t>(1866)</a:t>
            </a:r>
            <a:r>
              <a:rPr lang="en-US" dirty="0"/>
              <a:t>, 2.0 </a:t>
            </a:r>
            <a:r>
              <a:rPr lang="en-US" sz="1800" dirty="0"/>
              <a:t>(1967)</a:t>
            </a:r>
            <a:r>
              <a:rPr lang="en-US" dirty="0"/>
              <a:t>, 3.0 </a:t>
            </a:r>
            <a:r>
              <a:rPr lang="en-US" sz="1800" dirty="0"/>
              <a:t>(2008)</a:t>
            </a:r>
            <a:endParaRPr lang="en-US" sz="1200" dirty="0"/>
          </a:p>
          <a:p>
            <a:pPr marL="514350" indent="-514350">
              <a:buFont typeface="+mj-lt"/>
              <a:buAutoNum type="arabicPeriod"/>
            </a:pPr>
            <a:endParaRPr lang="en-US" sz="1200" dirty="0"/>
          </a:p>
          <a:p>
            <a:pPr lvl="1"/>
            <a:r>
              <a:rPr lang="en-US" dirty="0"/>
              <a:t>The Framework of Douglas </a:t>
            </a:r>
            <a:r>
              <a:rPr lang="en-US" dirty="0" err="1"/>
              <a:t>Arner</a:t>
            </a:r>
            <a:r>
              <a:rPr lang="en-US" dirty="0"/>
              <a:t>, Ross Buckley &amp; Janos </a:t>
            </a:r>
            <a:r>
              <a:rPr lang="en-US" dirty="0" err="1"/>
              <a:t>Barberis</a:t>
            </a:r>
            <a:endParaRPr lang="en-US" dirty="0"/>
          </a:p>
          <a:p>
            <a:pPr lvl="1"/>
            <a:r>
              <a:rPr lang="en-US" dirty="0"/>
              <a:t>Ancient Fintech </a:t>
            </a:r>
            <a:r>
              <a:rPr lang="en-US" sz="1600" dirty="0"/>
              <a:t>(2300 BC, 1700 AD)</a:t>
            </a:r>
            <a:r>
              <a:rPr lang="en-US" dirty="0"/>
              <a:t> &amp; Prehistory </a:t>
            </a:r>
            <a:r>
              <a:rPr lang="en-US" sz="1200" dirty="0"/>
              <a:t>(44, 000 BC)</a:t>
            </a:r>
          </a:p>
          <a:p>
            <a:pPr lvl="1"/>
            <a:endParaRPr lang="en-US" sz="1200" dirty="0"/>
          </a:p>
          <a:p>
            <a:pPr marL="514350" indent="-514350">
              <a:buAutoNum type="arabicPeriod" startAt="3"/>
            </a:pPr>
            <a:r>
              <a:rPr lang="en-US" dirty="0"/>
              <a:t>A look to the future </a:t>
            </a:r>
          </a:p>
          <a:p>
            <a:pPr marL="514350" indent="-514350">
              <a:buAutoNum type="arabicPeriod" startAt="3"/>
            </a:pPr>
            <a:endParaRPr lang="en-US" sz="100" dirty="0"/>
          </a:p>
          <a:p>
            <a:pPr marL="457200" lvl="1" indent="0">
              <a:buNone/>
            </a:pPr>
            <a:r>
              <a:rPr lang="en-US" sz="100" dirty="0"/>
              <a:t>	</a:t>
            </a:r>
            <a:r>
              <a:rPr lang="en-US" dirty="0"/>
              <a:t>Money and Contracts </a:t>
            </a:r>
            <a:r>
              <a:rPr lang="en-US" i="1" dirty="0"/>
              <a:t>as Software</a:t>
            </a:r>
          </a:p>
          <a:p>
            <a:pPr marL="514350" indent="-514350">
              <a:buFont typeface="+mj-lt"/>
              <a:buAutoNum type="arabicPeriod"/>
            </a:pPr>
            <a:endParaRPr lang="en-US" dirty="0"/>
          </a:p>
        </p:txBody>
      </p:sp>
      <p:sp>
        <p:nvSpPr>
          <p:cNvPr id="4" name="TextBox 3">
            <a:extLst>
              <a:ext uri="{FF2B5EF4-FFF2-40B4-BE49-F238E27FC236}">
                <a16:creationId xmlns:a16="http://schemas.microsoft.com/office/drawing/2014/main" id="{B2D8BED8-B6DB-43FE-8981-012ED1ABE2FF}"/>
              </a:ext>
            </a:extLst>
          </p:cNvPr>
          <p:cNvSpPr txBox="1"/>
          <p:nvPr/>
        </p:nvSpPr>
        <p:spPr>
          <a:xfrm>
            <a:off x="8543110" y="5333686"/>
            <a:ext cx="3422468" cy="1200329"/>
          </a:xfrm>
          <a:prstGeom prst="rect">
            <a:avLst/>
          </a:prstGeom>
          <a:noFill/>
        </p:spPr>
        <p:txBody>
          <a:bodyPr wrap="square" rtlCol="0">
            <a:spAutoFit/>
          </a:bodyPr>
          <a:lstStyle/>
          <a:p>
            <a:r>
              <a:rPr lang="en-US" sz="2400" dirty="0"/>
              <a:t>4. How does this connect with our Course content and Requirements.</a:t>
            </a:r>
          </a:p>
        </p:txBody>
      </p:sp>
    </p:spTree>
    <p:extLst>
      <p:ext uri="{BB962C8B-B14F-4D97-AF65-F5344CB8AC3E}">
        <p14:creationId xmlns:p14="http://schemas.microsoft.com/office/powerpoint/2010/main" val="1375506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70CE-CDA0-42FA-95DF-248B365EF96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0F95C57-B1C6-4AD5-A9A2-FF8FB9E55D98}"/>
              </a:ext>
            </a:extLst>
          </p:cNvPr>
          <p:cNvSpPr>
            <a:spLocks noGrp="1"/>
          </p:cNvSpPr>
          <p:nvPr>
            <p:ph idx="1"/>
          </p:nvPr>
        </p:nvSpPr>
        <p:spPr/>
        <p:txBody>
          <a:bodyPr/>
          <a:lstStyle/>
          <a:p>
            <a:pPr marL="514350" indent="-514350">
              <a:buFont typeface="+mj-lt"/>
              <a:buAutoNum type="arabicPeriod"/>
            </a:pPr>
            <a:r>
              <a:rPr lang="en-US" dirty="0"/>
              <a:t>Fintech – Finance meets Technology</a:t>
            </a:r>
            <a:br>
              <a:rPr lang="en-US" sz="1200" dirty="0"/>
            </a:br>
            <a:endParaRPr lang="en-US" sz="1400" dirty="0"/>
          </a:p>
          <a:p>
            <a:pPr lvl="1"/>
            <a:r>
              <a:rPr lang="en-US" dirty="0"/>
              <a:t>What is FinTech?</a:t>
            </a:r>
          </a:p>
          <a:p>
            <a:pPr lvl="1"/>
            <a:r>
              <a:rPr lang="en-US" dirty="0"/>
              <a:t>According to who?</a:t>
            </a:r>
            <a:br>
              <a:rPr lang="en-US" dirty="0"/>
            </a:br>
            <a:endParaRPr lang="en-US" dirty="0"/>
          </a:p>
          <a:p>
            <a:pPr marL="514350" indent="-514350">
              <a:buFont typeface="+mj-lt"/>
              <a:buAutoNum type="arabicPeriod"/>
            </a:pPr>
            <a:r>
              <a:rPr lang="en-US" dirty="0"/>
              <a:t>FinTech 1.0 </a:t>
            </a:r>
            <a:r>
              <a:rPr lang="en-US" sz="1800" dirty="0"/>
              <a:t>(1866)</a:t>
            </a:r>
            <a:r>
              <a:rPr lang="en-US" dirty="0"/>
              <a:t>, 2.0 </a:t>
            </a:r>
            <a:r>
              <a:rPr lang="en-US" sz="1800" dirty="0"/>
              <a:t>(1967)</a:t>
            </a:r>
            <a:r>
              <a:rPr lang="en-US" dirty="0"/>
              <a:t>, 3.0 </a:t>
            </a:r>
            <a:r>
              <a:rPr lang="en-US" sz="1800" dirty="0"/>
              <a:t>(2008)</a:t>
            </a:r>
            <a:endParaRPr lang="en-US" sz="1200" dirty="0"/>
          </a:p>
          <a:p>
            <a:pPr marL="514350" indent="-514350">
              <a:buFont typeface="+mj-lt"/>
              <a:buAutoNum type="arabicPeriod"/>
            </a:pPr>
            <a:endParaRPr lang="en-US" sz="1200" dirty="0"/>
          </a:p>
          <a:p>
            <a:pPr marL="514350" indent="-514350">
              <a:buFont typeface="+mj-lt"/>
              <a:buAutoNum type="arabicPeriod"/>
            </a:pPr>
            <a:endParaRPr lang="en-US" dirty="0"/>
          </a:p>
        </p:txBody>
      </p:sp>
    </p:spTree>
    <p:extLst>
      <p:ext uri="{BB962C8B-B14F-4D97-AF65-F5344CB8AC3E}">
        <p14:creationId xmlns:p14="http://schemas.microsoft.com/office/powerpoint/2010/main" val="251845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70CE-CDA0-42FA-95DF-248B365EF96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0F95C57-B1C6-4AD5-A9A2-FF8FB9E55D98}"/>
              </a:ext>
            </a:extLst>
          </p:cNvPr>
          <p:cNvSpPr>
            <a:spLocks noGrp="1"/>
          </p:cNvSpPr>
          <p:nvPr>
            <p:ph idx="1"/>
          </p:nvPr>
        </p:nvSpPr>
        <p:spPr/>
        <p:txBody>
          <a:bodyPr/>
          <a:lstStyle/>
          <a:p>
            <a:pPr marL="514350" indent="-514350">
              <a:buFont typeface="+mj-lt"/>
              <a:buAutoNum type="arabicPeriod"/>
            </a:pPr>
            <a:r>
              <a:rPr lang="en-US" dirty="0"/>
              <a:t>Fintech – Finance meets Technology</a:t>
            </a:r>
            <a:br>
              <a:rPr lang="en-US" sz="1200" dirty="0"/>
            </a:br>
            <a:endParaRPr lang="en-US" sz="1400" dirty="0"/>
          </a:p>
          <a:p>
            <a:pPr lvl="1"/>
            <a:r>
              <a:rPr lang="en-US" dirty="0"/>
              <a:t>What is FinTech?</a:t>
            </a:r>
          </a:p>
          <a:p>
            <a:pPr lvl="1"/>
            <a:r>
              <a:rPr lang="en-US" dirty="0"/>
              <a:t>According to who?</a:t>
            </a:r>
            <a:br>
              <a:rPr lang="en-US" dirty="0"/>
            </a:br>
            <a:endParaRPr lang="en-US" dirty="0"/>
          </a:p>
          <a:p>
            <a:pPr marL="514350" indent="-514350">
              <a:buFont typeface="+mj-lt"/>
              <a:buAutoNum type="arabicPeriod"/>
            </a:pPr>
            <a:r>
              <a:rPr lang="en-US" dirty="0"/>
              <a:t>FinTech 1.0 </a:t>
            </a:r>
            <a:r>
              <a:rPr lang="en-US" sz="1800" dirty="0"/>
              <a:t>(1866)</a:t>
            </a:r>
            <a:r>
              <a:rPr lang="en-US" dirty="0"/>
              <a:t>, 2.0 </a:t>
            </a:r>
            <a:r>
              <a:rPr lang="en-US" sz="1800" dirty="0"/>
              <a:t>(1967)</a:t>
            </a:r>
            <a:r>
              <a:rPr lang="en-US" dirty="0"/>
              <a:t>, 3.0 </a:t>
            </a:r>
            <a:r>
              <a:rPr lang="en-US" sz="1800" dirty="0"/>
              <a:t>(2008)</a:t>
            </a:r>
            <a:endParaRPr lang="en-US" sz="1200" dirty="0"/>
          </a:p>
          <a:p>
            <a:pPr marL="514350" indent="-514350">
              <a:buFont typeface="+mj-lt"/>
              <a:buAutoNum type="arabicPeriod"/>
            </a:pPr>
            <a:endParaRPr lang="en-US" sz="1200" dirty="0"/>
          </a:p>
          <a:p>
            <a:pPr lvl="1"/>
            <a:r>
              <a:rPr lang="en-US" dirty="0"/>
              <a:t>The Framework of Douglas </a:t>
            </a:r>
            <a:r>
              <a:rPr lang="en-US" dirty="0" err="1"/>
              <a:t>Arner</a:t>
            </a:r>
            <a:r>
              <a:rPr lang="en-US" dirty="0"/>
              <a:t>, Ross Buckley &amp; Janos </a:t>
            </a:r>
            <a:r>
              <a:rPr lang="en-US" dirty="0" err="1"/>
              <a:t>Barberis</a:t>
            </a:r>
            <a:endParaRPr lang="en-US" dirty="0"/>
          </a:p>
          <a:p>
            <a:pPr lvl="1"/>
            <a:r>
              <a:rPr lang="en-US" dirty="0"/>
              <a:t>Ancient Fintech </a:t>
            </a:r>
            <a:r>
              <a:rPr lang="en-US" sz="1600" dirty="0"/>
              <a:t>(2300 BC, 1700 AD)</a:t>
            </a:r>
            <a:r>
              <a:rPr lang="en-US" dirty="0"/>
              <a:t> &amp; Prehistory </a:t>
            </a:r>
            <a:r>
              <a:rPr lang="en-US" sz="1200" dirty="0"/>
              <a:t>(44, 000 BC)</a:t>
            </a:r>
          </a:p>
          <a:p>
            <a:pPr lvl="1"/>
            <a:endParaRPr lang="en-US" sz="1200" dirty="0"/>
          </a:p>
          <a:p>
            <a:pPr marL="0" indent="0">
              <a:buNone/>
            </a:pPr>
            <a:endParaRPr lang="en-US" dirty="0"/>
          </a:p>
        </p:txBody>
      </p:sp>
    </p:spTree>
    <p:extLst>
      <p:ext uri="{BB962C8B-B14F-4D97-AF65-F5344CB8AC3E}">
        <p14:creationId xmlns:p14="http://schemas.microsoft.com/office/powerpoint/2010/main" val="1505802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FB1E5D-146A-49CD-88F8-F128A6A44C51}"/>
              </a:ext>
            </a:extLst>
          </p:cNvPr>
          <p:cNvSpPr>
            <a:spLocks noGrp="1"/>
          </p:cNvSpPr>
          <p:nvPr>
            <p:ph type="title"/>
          </p:nvPr>
        </p:nvSpPr>
        <p:spPr>
          <a:xfrm>
            <a:off x="3170691" y="1717902"/>
            <a:ext cx="5850618" cy="1021216"/>
          </a:xfrm>
        </p:spPr>
        <p:txBody>
          <a:bodyPr/>
          <a:lstStyle/>
          <a:p>
            <a:pPr algn="ctr"/>
            <a:r>
              <a:rPr lang="en-US" dirty="0"/>
              <a:t>FinTech</a:t>
            </a:r>
          </a:p>
        </p:txBody>
      </p:sp>
    </p:spTree>
    <p:extLst>
      <p:ext uri="{BB962C8B-B14F-4D97-AF65-F5344CB8AC3E}">
        <p14:creationId xmlns:p14="http://schemas.microsoft.com/office/powerpoint/2010/main" val="2520676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FB1E5D-146A-49CD-88F8-F128A6A44C51}"/>
              </a:ext>
            </a:extLst>
          </p:cNvPr>
          <p:cNvSpPr>
            <a:spLocks noGrp="1"/>
          </p:cNvSpPr>
          <p:nvPr>
            <p:ph type="title"/>
          </p:nvPr>
        </p:nvSpPr>
        <p:spPr>
          <a:xfrm>
            <a:off x="3170691" y="1717902"/>
            <a:ext cx="5850618" cy="1021216"/>
          </a:xfrm>
        </p:spPr>
        <p:txBody>
          <a:bodyPr/>
          <a:lstStyle/>
          <a:p>
            <a:pPr algn="ctr"/>
            <a:r>
              <a:rPr lang="en-US" dirty="0"/>
              <a:t>FinTech</a:t>
            </a:r>
          </a:p>
        </p:txBody>
      </p:sp>
      <p:sp>
        <p:nvSpPr>
          <p:cNvPr id="3" name="Title 3">
            <a:extLst>
              <a:ext uri="{FF2B5EF4-FFF2-40B4-BE49-F238E27FC236}">
                <a16:creationId xmlns:a16="http://schemas.microsoft.com/office/drawing/2014/main" id="{451E7566-6D1B-41C3-9D32-09A9478C5766}"/>
              </a:ext>
            </a:extLst>
          </p:cNvPr>
          <p:cNvSpPr txBox="1">
            <a:spLocks/>
          </p:cNvSpPr>
          <p:nvPr/>
        </p:nvSpPr>
        <p:spPr>
          <a:xfrm>
            <a:off x="1072696" y="2836410"/>
            <a:ext cx="5850618" cy="10212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a:t>Finance</a:t>
            </a:r>
            <a:endParaRPr lang="en-US" dirty="0"/>
          </a:p>
        </p:txBody>
      </p:sp>
    </p:spTree>
    <p:extLst>
      <p:ext uri="{BB962C8B-B14F-4D97-AF65-F5344CB8AC3E}">
        <p14:creationId xmlns:p14="http://schemas.microsoft.com/office/powerpoint/2010/main" val="842525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FB1E5D-146A-49CD-88F8-F128A6A44C51}"/>
              </a:ext>
            </a:extLst>
          </p:cNvPr>
          <p:cNvSpPr>
            <a:spLocks noGrp="1"/>
          </p:cNvSpPr>
          <p:nvPr>
            <p:ph type="title"/>
          </p:nvPr>
        </p:nvSpPr>
        <p:spPr>
          <a:xfrm>
            <a:off x="3170691" y="1717902"/>
            <a:ext cx="5850618" cy="1021216"/>
          </a:xfrm>
        </p:spPr>
        <p:txBody>
          <a:bodyPr/>
          <a:lstStyle/>
          <a:p>
            <a:pPr algn="ctr"/>
            <a:r>
              <a:rPr lang="en-US" dirty="0"/>
              <a:t>FinTech</a:t>
            </a:r>
          </a:p>
        </p:txBody>
      </p:sp>
      <p:sp>
        <p:nvSpPr>
          <p:cNvPr id="3" name="Title 3">
            <a:extLst>
              <a:ext uri="{FF2B5EF4-FFF2-40B4-BE49-F238E27FC236}">
                <a16:creationId xmlns:a16="http://schemas.microsoft.com/office/drawing/2014/main" id="{451E7566-6D1B-41C3-9D32-09A9478C5766}"/>
              </a:ext>
            </a:extLst>
          </p:cNvPr>
          <p:cNvSpPr txBox="1">
            <a:spLocks/>
          </p:cNvSpPr>
          <p:nvPr/>
        </p:nvSpPr>
        <p:spPr>
          <a:xfrm>
            <a:off x="1072696" y="2836410"/>
            <a:ext cx="5850618" cy="10212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a:t>Finance</a:t>
            </a:r>
            <a:endParaRPr lang="en-US" dirty="0"/>
          </a:p>
        </p:txBody>
      </p:sp>
      <p:sp>
        <p:nvSpPr>
          <p:cNvPr id="5" name="Title 3">
            <a:extLst>
              <a:ext uri="{FF2B5EF4-FFF2-40B4-BE49-F238E27FC236}">
                <a16:creationId xmlns:a16="http://schemas.microsoft.com/office/drawing/2014/main" id="{1084D914-7D97-47BA-AE4A-700116176430}"/>
              </a:ext>
            </a:extLst>
          </p:cNvPr>
          <p:cNvSpPr txBox="1">
            <a:spLocks/>
          </p:cNvSpPr>
          <p:nvPr/>
        </p:nvSpPr>
        <p:spPr>
          <a:xfrm>
            <a:off x="5441950" y="2836410"/>
            <a:ext cx="5850618" cy="10212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dirty="0"/>
              <a:t>Technology</a:t>
            </a:r>
          </a:p>
        </p:txBody>
      </p:sp>
    </p:spTree>
    <p:extLst>
      <p:ext uri="{BB962C8B-B14F-4D97-AF65-F5344CB8AC3E}">
        <p14:creationId xmlns:p14="http://schemas.microsoft.com/office/powerpoint/2010/main" val="2588247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FB1E5D-146A-49CD-88F8-F128A6A44C51}"/>
              </a:ext>
            </a:extLst>
          </p:cNvPr>
          <p:cNvSpPr>
            <a:spLocks noGrp="1"/>
          </p:cNvSpPr>
          <p:nvPr>
            <p:ph type="title"/>
          </p:nvPr>
        </p:nvSpPr>
        <p:spPr>
          <a:xfrm>
            <a:off x="831850" y="1709739"/>
            <a:ext cx="5850618" cy="1021216"/>
          </a:xfrm>
        </p:spPr>
        <p:txBody>
          <a:bodyPr/>
          <a:lstStyle/>
          <a:p>
            <a:pPr algn="ctr"/>
            <a:r>
              <a:rPr lang="en-US" dirty="0"/>
              <a:t>Finance</a:t>
            </a:r>
          </a:p>
        </p:txBody>
      </p:sp>
      <p:sp>
        <p:nvSpPr>
          <p:cNvPr id="3" name="Title 3">
            <a:extLst>
              <a:ext uri="{FF2B5EF4-FFF2-40B4-BE49-F238E27FC236}">
                <a16:creationId xmlns:a16="http://schemas.microsoft.com/office/drawing/2014/main" id="{84DF76FA-2AE2-4A79-8B4A-CA93BEEE2F1C}"/>
              </a:ext>
            </a:extLst>
          </p:cNvPr>
          <p:cNvSpPr txBox="1">
            <a:spLocks/>
          </p:cNvSpPr>
          <p:nvPr/>
        </p:nvSpPr>
        <p:spPr>
          <a:xfrm>
            <a:off x="3363684" y="2951389"/>
            <a:ext cx="8413297" cy="14001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2800" dirty="0"/>
              <a:t>- Term for matters regarding the management, </a:t>
            </a:r>
            <a:br>
              <a:rPr lang="en-CA" sz="2800" dirty="0"/>
            </a:br>
            <a:r>
              <a:rPr lang="en-CA" sz="2800" dirty="0"/>
              <a:t> creation, and study of money and investments. </a:t>
            </a:r>
            <a:br>
              <a:rPr lang="en-CA" sz="2800" dirty="0"/>
            </a:br>
            <a:r>
              <a:rPr lang="en-CA" sz="2800" dirty="0"/>
              <a:t> 				 	(Investopedia)  </a:t>
            </a:r>
            <a:r>
              <a:rPr lang="en-US" sz="2800" dirty="0"/>
              <a:t>    </a:t>
            </a:r>
            <a:endParaRPr lang="en-US" sz="4000" dirty="0"/>
          </a:p>
        </p:txBody>
      </p:sp>
    </p:spTree>
    <p:extLst>
      <p:ext uri="{BB962C8B-B14F-4D97-AF65-F5344CB8AC3E}">
        <p14:creationId xmlns:p14="http://schemas.microsoft.com/office/powerpoint/2010/main" val="4177699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84DF76FA-2AE2-4A79-8B4A-CA93BEEE2F1C}"/>
              </a:ext>
            </a:extLst>
          </p:cNvPr>
          <p:cNvSpPr txBox="1">
            <a:spLocks/>
          </p:cNvSpPr>
          <p:nvPr/>
        </p:nvSpPr>
        <p:spPr>
          <a:xfrm>
            <a:off x="1289955" y="2881993"/>
            <a:ext cx="8645981" cy="14001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buFontTx/>
              <a:buChar char="-"/>
            </a:pPr>
            <a:r>
              <a:rPr lang="en-CA" sz="2800" dirty="0"/>
              <a:t>The </a:t>
            </a:r>
            <a:r>
              <a:rPr lang="en-CA" sz="2800" i="1" dirty="0"/>
              <a:t>means</a:t>
            </a:r>
            <a:r>
              <a:rPr lang="en-CA" sz="2800" dirty="0"/>
              <a:t> and </a:t>
            </a:r>
            <a:r>
              <a:rPr lang="en-CA" sz="2800" i="1" dirty="0"/>
              <a:t>equipment</a:t>
            </a:r>
            <a:r>
              <a:rPr lang="en-CA" sz="2800" dirty="0"/>
              <a:t> for realizing material objectives. </a:t>
            </a:r>
          </a:p>
          <a:p>
            <a:r>
              <a:rPr lang="en-CA" sz="2800" dirty="0"/>
              <a:t>		(Wikipedia)</a:t>
            </a:r>
            <a:endParaRPr lang="en-US" sz="4000" dirty="0"/>
          </a:p>
        </p:txBody>
      </p:sp>
      <p:sp>
        <p:nvSpPr>
          <p:cNvPr id="6" name="Title 3">
            <a:extLst>
              <a:ext uri="{FF2B5EF4-FFF2-40B4-BE49-F238E27FC236}">
                <a16:creationId xmlns:a16="http://schemas.microsoft.com/office/drawing/2014/main" id="{6A149A47-AE3B-42CF-A45C-B92549E78B24}"/>
              </a:ext>
            </a:extLst>
          </p:cNvPr>
          <p:cNvSpPr txBox="1">
            <a:spLocks/>
          </p:cNvSpPr>
          <p:nvPr/>
        </p:nvSpPr>
        <p:spPr>
          <a:xfrm>
            <a:off x="5201104" y="1709739"/>
            <a:ext cx="5850618" cy="10212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a:t>Technology</a:t>
            </a:r>
            <a:endParaRPr lang="en-US" dirty="0"/>
          </a:p>
        </p:txBody>
      </p:sp>
    </p:spTree>
    <p:extLst>
      <p:ext uri="{BB962C8B-B14F-4D97-AF65-F5344CB8AC3E}">
        <p14:creationId xmlns:p14="http://schemas.microsoft.com/office/powerpoint/2010/main" val="1119150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07278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stretch>
            <a:fillRect/>
          </a:stretch>
        </p:blipFill>
        <p:spPr>
          <a:xfrm>
            <a:off x="1089931" y="2600422"/>
            <a:ext cx="7779203" cy="1357924"/>
          </a:xfrm>
          <a:prstGeom prst="rect">
            <a:avLst/>
          </a:prstGeom>
        </p:spPr>
      </p:pic>
      <p:cxnSp>
        <p:nvCxnSpPr>
          <p:cNvPr id="9" name="Straight Connector 8">
            <a:extLst>
              <a:ext uri="{FF2B5EF4-FFF2-40B4-BE49-F238E27FC236}">
                <a16:creationId xmlns:a16="http://schemas.microsoft.com/office/drawing/2014/main" id="{322E4458-5233-42EB-9B23-17E010B99371}"/>
              </a:ext>
            </a:extLst>
          </p:cNvPr>
          <p:cNvCxnSpPr/>
          <p:nvPr/>
        </p:nvCxnSpPr>
        <p:spPr>
          <a:xfrm>
            <a:off x="5494564" y="2853418"/>
            <a:ext cx="2102304"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3037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11CC71-BC38-4BC8-9DAC-F9D769CC2E4E}"/>
              </a:ext>
            </a:extLst>
          </p:cNvPr>
          <p:cNvSpPr txBox="1"/>
          <p:nvPr/>
        </p:nvSpPr>
        <p:spPr>
          <a:xfrm>
            <a:off x="3048340" y="3244334"/>
            <a:ext cx="6096680" cy="369332"/>
          </a:xfrm>
          <a:prstGeom prst="rect">
            <a:avLst/>
          </a:prstGeom>
          <a:noFill/>
        </p:spPr>
        <p:txBody>
          <a:bodyPr wrap="square">
            <a:spAutoFit/>
          </a:bodyPr>
          <a:lstStyle/>
          <a:p>
            <a:r>
              <a:rPr lang="en-US" b="0" dirty="0">
                <a:effectLst/>
              </a:rPr>
              <a:t> </a:t>
            </a:r>
            <a:endParaRPr lang="en-US" dirty="0"/>
          </a:p>
        </p:txBody>
      </p:sp>
      <p:pic>
        <p:nvPicPr>
          <p:cNvPr id="7" name="Picture 6">
            <a:extLst>
              <a:ext uri="{FF2B5EF4-FFF2-40B4-BE49-F238E27FC236}">
                <a16:creationId xmlns:a16="http://schemas.microsoft.com/office/drawing/2014/main" id="{4FD54937-B3BC-4CF1-845B-8991E1960869}"/>
              </a:ext>
            </a:extLst>
          </p:cNvPr>
          <p:cNvPicPr>
            <a:picLocks noChangeAspect="1"/>
          </p:cNvPicPr>
          <p:nvPr/>
        </p:nvPicPr>
        <p:blipFill>
          <a:blip r:embed="rId2"/>
          <a:stretch>
            <a:fillRect/>
          </a:stretch>
        </p:blipFill>
        <p:spPr>
          <a:xfrm>
            <a:off x="0" y="6482"/>
            <a:ext cx="12192000" cy="6845036"/>
          </a:xfrm>
          <a:prstGeom prst="rect">
            <a:avLst/>
          </a:prstGeom>
        </p:spPr>
      </p:pic>
      <p:sp>
        <p:nvSpPr>
          <p:cNvPr id="2" name="Rectangle 1">
            <a:extLst>
              <a:ext uri="{FF2B5EF4-FFF2-40B4-BE49-F238E27FC236}">
                <a16:creationId xmlns:a16="http://schemas.microsoft.com/office/drawing/2014/main" id="{8309D3CB-70C4-43F5-A816-880465C88CB9}"/>
              </a:ext>
            </a:extLst>
          </p:cNvPr>
          <p:cNvSpPr/>
          <p:nvPr/>
        </p:nvSpPr>
        <p:spPr>
          <a:xfrm>
            <a:off x="439783" y="1602377"/>
            <a:ext cx="3452948" cy="4524103"/>
          </a:xfrm>
          <a:prstGeom prst="rect">
            <a:avLst/>
          </a:prstGeom>
          <a:solidFill>
            <a:schemeClr val="bg1">
              <a:alpha val="87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B1E19D-2564-4FC8-B3AD-2FCB13E2D446}"/>
              </a:ext>
            </a:extLst>
          </p:cNvPr>
          <p:cNvSpPr/>
          <p:nvPr/>
        </p:nvSpPr>
        <p:spPr>
          <a:xfrm>
            <a:off x="7929155" y="1537063"/>
            <a:ext cx="3452948" cy="4524103"/>
          </a:xfrm>
          <a:prstGeom prst="rect">
            <a:avLst/>
          </a:prstGeom>
          <a:solidFill>
            <a:schemeClr val="bg1">
              <a:alpha val="87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5306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stretch>
            <a:fillRect/>
          </a:stretch>
        </p:blipFill>
        <p:spPr>
          <a:xfrm>
            <a:off x="1089931" y="2600422"/>
            <a:ext cx="7779203" cy="1357924"/>
          </a:xfrm>
          <a:prstGeom prst="rect">
            <a:avLst/>
          </a:prstGeom>
        </p:spPr>
      </p:pic>
      <p:cxnSp>
        <p:nvCxnSpPr>
          <p:cNvPr id="9" name="Straight Connector 8">
            <a:extLst>
              <a:ext uri="{FF2B5EF4-FFF2-40B4-BE49-F238E27FC236}">
                <a16:creationId xmlns:a16="http://schemas.microsoft.com/office/drawing/2014/main" id="{322E4458-5233-42EB-9B23-17E010B99371}"/>
              </a:ext>
            </a:extLst>
          </p:cNvPr>
          <p:cNvCxnSpPr/>
          <p:nvPr/>
        </p:nvCxnSpPr>
        <p:spPr>
          <a:xfrm>
            <a:off x="5494564" y="2853418"/>
            <a:ext cx="210230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E4108AE9-FC09-41FF-A13A-0E7D4B334B9F}"/>
              </a:ext>
            </a:extLst>
          </p:cNvPr>
          <p:cNvCxnSpPr/>
          <p:nvPr/>
        </p:nvCxnSpPr>
        <p:spPr>
          <a:xfrm>
            <a:off x="5463268" y="3099708"/>
            <a:ext cx="2102304"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47639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stretch>
            <a:fillRect/>
          </a:stretch>
        </p:blipFill>
        <p:spPr>
          <a:xfrm>
            <a:off x="1089931" y="2600422"/>
            <a:ext cx="7779203" cy="1357924"/>
          </a:xfrm>
          <a:prstGeom prst="rect">
            <a:avLst/>
          </a:prstGeom>
        </p:spPr>
      </p:pic>
      <p:cxnSp>
        <p:nvCxnSpPr>
          <p:cNvPr id="9" name="Straight Connector 8">
            <a:extLst>
              <a:ext uri="{FF2B5EF4-FFF2-40B4-BE49-F238E27FC236}">
                <a16:creationId xmlns:a16="http://schemas.microsoft.com/office/drawing/2014/main" id="{322E4458-5233-42EB-9B23-17E010B99371}"/>
              </a:ext>
            </a:extLst>
          </p:cNvPr>
          <p:cNvCxnSpPr/>
          <p:nvPr/>
        </p:nvCxnSpPr>
        <p:spPr>
          <a:xfrm>
            <a:off x="5494564" y="2853418"/>
            <a:ext cx="210230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E4108AE9-FC09-41FF-A13A-0E7D4B334B9F}"/>
              </a:ext>
            </a:extLst>
          </p:cNvPr>
          <p:cNvCxnSpPr/>
          <p:nvPr/>
        </p:nvCxnSpPr>
        <p:spPr>
          <a:xfrm>
            <a:off x="5463268" y="3099708"/>
            <a:ext cx="210230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a:extLst>
              <a:ext uri="{FF2B5EF4-FFF2-40B4-BE49-F238E27FC236}">
                <a16:creationId xmlns:a16="http://schemas.microsoft.com/office/drawing/2014/main" id="{E7356B7B-6E3C-42FA-89BC-D3DE0DECB98B}"/>
              </a:ext>
            </a:extLst>
          </p:cNvPr>
          <p:cNvCxnSpPr>
            <a:cxnSpLocks/>
          </p:cNvCxnSpPr>
          <p:nvPr/>
        </p:nvCxnSpPr>
        <p:spPr>
          <a:xfrm>
            <a:off x="8455477" y="3099708"/>
            <a:ext cx="268062"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A9AB771D-EB10-4471-BD5D-690F6BDC97FB}"/>
              </a:ext>
            </a:extLst>
          </p:cNvPr>
          <p:cNvCxnSpPr>
            <a:cxnSpLocks/>
          </p:cNvCxnSpPr>
          <p:nvPr/>
        </p:nvCxnSpPr>
        <p:spPr>
          <a:xfrm>
            <a:off x="4705349" y="3301093"/>
            <a:ext cx="183832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C59261F4-A3EC-4EED-8796-8528D5DC6625}"/>
              </a:ext>
            </a:extLst>
          </p:cNvPr>
          <p:cNvCxnSpPr>
            <a:cxnSpLocks/>
          </p:cNvCxnSpPr>
          <p:nvPr/>
        </p:nvCxnSpPr>
        <p:spPr>
          <a:xfrm>
            <a:off x="4788353" y="3510643"/>
            <a:ext cx="1755322"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5141D146-D832-40B7-948C-84514E007498}"/>
              </a:ext>
            </a:extLst>
          </p:cNvPr>
          <p:cNvCxnSpPr>
            <a:cxnSpLocks/>
          </p:cNvCxnSpPr>
          <p:nvPr/>
        </p:nvCxnSpPr>
        <p:spPr>
          <a:xfrm>
            <a:off x="8455477" y="3303815"/>
            <a:ext cx="268062"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62528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stretch>
            <a:fillRect/>
          </a:stretch>
        </p:blipFill>
        <p:spPr>
          <a:xfrm>
            <a:off x="1089931" y="2600422"/>
            <a:ext cx="7779203" cy="1357924"/>
          </a:xfrm>
          <a:prstGeom prst="rect">
            <a:avLst/>
          </a:prstGeom>
        </p:spPr>
      </p:pic>
      <p:cxnSp>
        <p:nvCxnSpPr>
          <p:cNvPr id="9" name="Straight Connector 8">
            <a:extLst>
              <a:ext uri="{FF2B5EF4-FFF2-40B4-BE49-F238E27FC236}">
                <a16:creationId xmlns:a16="http://schemas.microsoft.com/office/drawing/2014/main" id="{322E4458-5233-42EB-9B23-17E010B99371}"/>
              </a:ext>
            </a:extLst>
          </p:cNvPr>
          <p:cNvCxnSpPr/>
          <p:nvPr/>
        </p:nvCxnSpPr>
        <p:spPr>
          <a:xfrm>
            <a:off x="5494564" y="2853418"/>
            <a:ext cx="210230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E4108AE9-FC09-41FF-A13A-0E7D4B334B9F}"/>
              </a:ext>
            </a:extLst>
          </p:cNvPr>
          <p:cNvCxnSpPr/>
          <p:nvPr/>
        </p:nvCxnSpPr>
        <p:spPr>
          <a:xfrm>
            <a:off x="5463268" y="3099708"/>
            <a:ext cx="210230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a:extLst>
              <a:ext uri="{FF2B5EF4-FFF2-40B4-BE49-F238E27FC236}">
                <a16:creationId xmlns:a16="http://schemas.microsoft.com/office/drawing/2014/main" id="{E7356B7B-6E3C-42FA-89BC-D3DE0DECB98B}"/>
              </a:ext>
            </a:extLst>
          </p:cNvPr>
          <p:cNvCxnSpPr>
            <a:cxnSpLocks/>
          </p:cNvCxnSpPr>
          <p:nvPr/>
        </p:nvCxnSpPr>
        <p:spPr>
          <a:xfrm>
            <a:off x="8455477" y="3099708"/>
            <a:ext cx="268062"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A9AB771D-EB10-4471-BD5D-690F6BDC97FB}"/>
              </a:ext>
            </a:extLst>
          </p:cNvPr>
          <p:cNvCxnSpPr>
            <a:cxnSpLocks/>
          </p:cNvCxnSpPr>
          <p:nvPr/>
        </p:nvCxnSpPr>
        <p:spPr>
          <a:xfrm>
            <a:off x="4705349" y="3301093"/>
            <a:ext cx="183832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C59261F4-A3EC-4EED-8796-8528D5DC6625}"/>
              </a:ext>
            </a:extLst>
          </p:cNvPr>
          <p:cNvCxnSpPr>
            <a:cxnSpLocks/>
          </p:cNvCxnSpPr>
          <p:nvPr/>
        </p:nvCxnSpPr>
        <p:spPr>
          <a:xfrm>
            <a:off x="4788353" y="3510643"/>
            <a:ext cx="1755322"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5141D146-D832-40B7-948C-84514E007498}"/>
              </a:ext>
            </a:extLst>
          </p:cNvPr>
          <p:cNvCxnSpPr>
            <a:cxnSpLocks/>
          </p:cNvCxnSpPr>
          <p:nvPr/>
        </p:nvCxnSpPr>
        <p:spPr>
          <a:xfrm>
            <a:off x="8455477" y="3303815"/>
            <a:ext cx="268062" cy="0"/>
          </a:xfrm>
          <a:prstGeom prst="line">
            <a:avLst/>
          </a:prstGeom>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FDFFF1EB-9BB9-4E24-BE7F-12A701D661BE}"/>
              </a:ext>
            </a:extLst>
          </p:cNvPr>
          <p:cNvSpPr txBox="1"/>
          <p:nvPr/>
        </p:nvSpPr>
        <p:spPr>
          <a:xfrm>
            <a:off x="1665514" y="4380139"/>
            <a:ext cx="7947932" cy="461665"/>
          </a:xfrm>
          <a:prstGeom prst="rect">
            <a:avLst/>
          </a:prstGeom>
          <a:noFill/>
        </p:spPr>
        <p:txBody>
          <a:bodyPr wrap="square" rtlCol="0">
            <a:spAutoFit/>
          </a:bodyPr>
          <a:lstStyle/>
          <a:p>
            <a:r>
              <a:rPr lang="en-US" sz="2400" b="1" dirty="0">
                <a:solidFill>
                  <a:schemeClr val="accent1"/>
                </a:solidFill>
              </a:rPr>
              <a:t>An Applied </a:t>
            </a:r>
            <a:r>
              <a:rPr lang="en-US" sz="2400" b="1" u="sng" dirty="0">
                <a:solidFill>
                  <a:schemeClr val="accent1"/>
                </a:solidFill>
              </a:rPr>
              <a:t>Technology</a:t>
            </a:r>
            <a:r>
              <a:rPr lang="en-US" sz="2400" b="1" dirty="0">
                <a:solidFill>
                  <a:schemeClr val="accent1"/>
                </a:solidFill>
              </a:rPr>
              <a:t> (providing financial services )</a:t>
            </a:r>
          </a:p>
        </p:txBody>
      </p:sp>
    </p:spTree>
    <p:extLst>
      <p:ext uri="{BB962C8B-B14F-4D97-AF65-F5344CB8AC3E}">
        <p14:creationId xmlns:p14="http://schemas.microsoft.com/office/powerpoint/2010/main" val="2666445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alphaModFix amt="20000"/>
          </a:blip>
          <a:stretch>
            <a:fillRect/>
          </a:stretch>
        </p:blipFill>
        <p:spPr>
          <a:xfrm>
            <a:off x="1089931" y="2600422"/>
            <a:ext cx="7779203" cy="1357924"/>
          </a:xfrm>
          <a:prstGeom prst="rect">
            <a:avLst/>
          </a:prstGeom>
        </p:spPr>
      </p:pic>
      <p:pic>
        <p:nvPicPr>
          <p:cNvPr id="3" name="Picture 2">
            <a:extLst>
              <a:ext uri="{FF2B5EF4-FFF2-40B4-BE49-F238E27FC236}">
                <a16:creationId xmlns:a16="http://schemas.microsoft.com/office/drawing/2014/main" id="{A8E4F13F-87A9-4354-920A-3D838F708CA4}"/>
              </a:ext>
            </a:extLst>
          </p:cNvPr>
          <p:cNvPicPr>
            <a:picLocks noChangeAspect="1"/>
          </p:cNvPicPr>
          <p:nvPr/>
        </p:nvPicPr>
        <p:blipFill>
          <a:blip r:embed="rId3"/>
          <a:stretch>
            <a:fillRect/>
          </a:stretch>
        </p:blipFill>
        <p:spPr>
          <a:xfrm>
            <a:off x="1563461" y="3221654"/>
            <a:ext cx="9152772" cy="823749"/>
          </a:xfrm>
          <a:prstGeom prst="rect">
            <a:avLst/>
          </a:prstGeom>
        </p:spPr>
      </p:pic>
      <p:cxnSp>
        <p:nvCxnSpPr>
          <p:cNvPr id="8" name="Straight Connector 7">
            <a:extLst>
              <a:ext uri="{FF2B5EF4-FFF2-40B4-BE49-F238E27FC236}">
                <a16:creationId xmlns:a16="http://schemas.microsoft.com/office/drawing/2014/main" id="{18711279-AD86-4AF6-AF1A-2AEE238EDB58}"/>
              </a:ext>
            </a:extLst>
          </p:cNvPr>
          <p:cNvCxnSpPr>
            <a:cxnSpLocks/>
          </p:cNvCxnSpPr>
          <p:nvPr/>
        </p:nvCxnSpPr>
        <p:spPr>
          <a:xfrm>
            <a:off x="6553200" y="3507923"/>
            <a:ext cx="1166132"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0" name="Straight Connector 9">
            <a:extLst>
              <a:ext uri="{FF2B5EF4-FFF2-40B4-BE49-F238E27FC236}">
                <a16:creationId xmlns:a16="http://schemas.microsoft.com/office/drawing/2014/main" id="{DFBA5DDD-C674-485F-B356-F5B985B86A93}"/>
              </a:ext>
            </a:extLst>
          </p:cNvPr>
          <p:cNvCxnSpPr>
            <a:cxnSpLocks/>
          </p:cNvCxnSpPr>
          <p:nvPr/>
        </p:nvCxnSpPr>
        <p:spPr>
          <a:xfrm>
            <a:off x="6023882" y="3770541"/>
            <a:ext cx="4279447"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2" name="Straight Connector 11">
            <a:extLst>
              <a:ext uri="{FF2B5EF4-FFF2-40B4-BE49-F238E27FC236}">
                <a16:creationId xmlns:a16="http://schemas.microsoft.com/office/drawing/2014/main" id="{7FC3F8D5-AF3B-43D1-A0CB-37C8AF372A24}"/>
              </a:ext>
            </a:extLst>
          </p:cNvPr>
          <p:cNvCxnSpPr>
            <a:cxnSpLocks/>
          </p:cNvCxnSpPr>
          <p:nvPr/>
        </p:nvCxnSpPr>
        <p:spPr>
          <a:xfrm>
            <a:off x="5825218" y="4045403"/>
            <a:ext cx="3043916"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703598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alphaModFix amt="20000"/>
          </a:blip>
          <a:stretch>
            <a:fillRect/>
          </a:stretch>
        </p:blipFill>
        <p:spPr>
          <a:xfrm>
            <a:off x="1089931" y="2600422"/>
            <a:ext cx="7779203" cy="1357924"/>
          </a:xfrm>
          <a:prstGeom prst="rect">
            <a:avLst/>
          </a:prstGeom>
        </p:spPr>
      </p:pic>
      <p:pic>
        <p:nvPicPr>
          <p:cNvPr id="3" name="Picture 2">
            <a:extLst>
              <a:ext uri="{FF2B5EF4-FFF2-40B4-BE49-F238E27FC236}">
                <a16:creationId xmlns:a16="http://schemas.microsoft.com/office/drawing/2014/main" id="{A8E4F13F-87A9-4354-920A-3D838F708CA4}"/>
              </a:ext>
            </a:extLst>
          </p:cNvPr>
          <p:cNvPicPr>
            <a:picLocks noChangeAspect="1"/>
          </p:cNvPicPr>
          <p:nvPr/>
        </p:nvPicPr>
        <p:blipFill>
          <a:blip r:embed="rId3"/>
          <a:stretch>
            <a:fillRect/>
          </a:stretch>
        </p:blipFill>
        <p:spPr>
          <a:xfrm>
            <a:off x="1563461" y="3221654"/>
            <a:ext cx="9152772" cy="823749"/>
          </a:xfrm>
          <a:prstGeom prst="rect">
            <a:avLst/>
          </a:prstGeom>
        </p:spPr>
      </p:pic>
      <p:cxnSp>
        <p:nvCxnSpPr>
          <p:cNvPr id="8" name="Straight Connector 7">
            <a:extLst>
              <a:ext uri="{FF2B5EF4-FFF2-40B4-BE49-F238E27FC236}">
                <a16:creationId xmlns:a16="http://schemas.microsoft.com/office/drawing/2014/main" id="{18711279-AD86-4AF6-AF1A-2AEE238EDB58}"/>
              </a:ext>
            </a:extLst>
          </p:cNvPr>
          <p:cNvCxnSpPr>
            <a:cxnSpLocks/>
          </p:cNvCxnSpPr>
          <p:nvPr/>
        </p:nvCxnSpPr>
        <p:spPr>
          <a:xfrm>
            <a:off x="6553200" y="3507923"/>
            <a:ext cx="1166132"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0" name="Straight Connector 9">
            <a:extLst>
              <a:ext uri="{FF2B5EF4-FFF2-40B4-BE49-F238E27FC236}">
                <a16:creationId xmlns:a16="http://schemas.microsoft.com/office/drawing/2014/main" id="{DFBA5DDD-C674-485F-B356-F5B985B86A93}"/>
              </a:ext>
            </a:extLst>
          </p:cNvPr>
          <p:cNvCxnSpPr>
            <a:cxnSpLocks/>
          </p:cNvCxnSpPr>
          <p:nvPr/>
        </p:nvCxnSpPr>
        <p:spPr>
          <a:xfrm>
            <a:off x="6023882" y="3770541"/>
            <a:ext cx="4279447"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2" name="Straight Connector 11">
            <a:extLst>
              <a:ext uri="{FF2B5EF4-FFF2-40B4-BE49-F238E27FC236}">
                <a16:creationId xmlns:a16="http://schemas.microsoft.com/office/drawing/2014/main" id="{7FC3F8D5-AF3B-43D1-A0CB-37C8AF372A24}"/>
              </a:ext>
            </a:extLst>
          </p:cNvPr>
          <p:cNvCxnSpPr>
            <a:cxnSpLocks/>
          </p:cNvCxnSpPr>
          <p:nvPr/>
        </p:nvCxnSpPr>
        <p:spPr>
          <a:xfrm>
            <a:off x="5825218" y="4045403"/>
            <a:ext cx="3043916" cy="0"/>
          </a:xfrm>
          <a:prstGeom prst="line">
            <a:avLst/>
          </a:prstGeom>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A63F2564-B0D4-4F73-8FF6-5282683312E9}"/>
              </a:ext>
            </a:extLst>
          </p:cNvPr>
          <p:cNvSpPr txBox="1"/>
          <p:nvPr/>
        </p:nvSpPr>
        <p:spPr>
          <a:xfrm>
            <a:off x="1665514" y="4380139"/>
            <a:ext cx="6437540" cy="461665"/>
          </a:xfrm>
          <a:prstGeom prst="rect">
            <a:avLst/>
          </a:prstGeom>
          <a:noFill/>
        </p:spPr>
        <p:txBody>
          <a:bodyPr wrap="square" rtlCol="0">
            <a:spAutoFit/>
          </a:bodyPr>
          <a:lstStyle/>
          <a:p>
            <a:r>
              <a:rPr lang="en-US" sz="2400" b="1" dirty="0">
                <a:solidFill>
                  <a:schemeClr val="accent6">
                    <a:lumMod val="75000"/>
                  </a:schemeClr>
                </a:solidFill>
              </a:rPr>
              <a:t>A </a:t>
            </a:r>
            <a:r>
              <a:rPr lang="en-US" sz="2400" b="1" u="sng" dirty="0">
                <a:solidFill>
                  <a:schemeClr val="accent6">
                    <a:lumMod val="75000"/>
                  </a:schemeClr>
                </a:solidFill>
              </a:rPr>
              <a:t>Company</a:t>
            </a:r>
            <a:r>
              <a:rPr lang="en-US" sz="2400" b="1" dirty="0">
                <a:solidFill>
                  <a:schemeClr val="accent6">
                    <a:lumMod val="75000"/>
                  </a:schemeClr>
                </a:solidFill>
              </a:rPr>
              <a:t> – employing technology in Finance</a:t>
            </a:r>
          </a:p>
        </p:txBody>
      </p:sp>
    </p:spTree>
    <p:extLst>
      <p:ext uri="{BB962C8B-B14F-4D97-AF65-F5344CB8AC3E}">
        <p14:creationId xmlns:p14="http://schemas.microsoft.com/office/powerpoint/2010/main" val="1206904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alphaModFix amt="5000"/>
          </a:blip>
          <a:stretch>
            <a:fillRect/>
          </a:stretch>
        </p:blipFill>
        <p:spPr>
          <a:xfrm>
            <a:off x="1089931" y="2600422"/>
            <a:ext cx="7779203" cy="1357924"/>
          </a:xfrm>
          <a:prstGeom prst="rect">
            <a:avLst/>
          </a:prstGeom>
        </p:spPr>
      </p:pic>
      <p:pic>
        <p:nvPicPr>
          <p:cNvPr id="3" name="Picture 2">
            <a:extLst>
              <a:ext uri="{FF2B5EF4-FFF2-40B4-BE49-F238E27FC236}">
                <a16:creationId xmlns:a16="http://schemas.microsoft.com/office/drawing/2014/main" id="{A8E4F13F-87A9-4354-920A-3D838F708CA4}"/>
              </a:ext>
            </a:extLst>
          </p:cNvPr>
          <p:cNvPicPr>
            <a:picLocks noChangeAspect="1"/>
          </p:cNvPicPr>
          <p:nvPr/>
        </p:nvPicPr>
        <p:blipFill>
          <a:blip r:embed="rId3">
            <a:alphaModFix amt="20000"/>
          </a:blip>
          <a:stretch>
            <a:fillRect/>
          </a:stretch>
        </p:blipFill>
        <p:spPr>
          <a:xfrm>
            <a:off x="1348164" y="3017125"/>
            <a:ext cx="9152772" cy="823749"/>
          </a:xfrm>
          <a:prstGeom prst="rect">
            <a:avLst/>
          </a:prstGeom>
        </p:spPr>
      </p:pic>
      <p:pic>
        <p:nvPicPr>
          <p:cNvPr id="8" name="Picture 7">
            <a:extLst>
              <a:ext uri="{FF2B5EF4-FFF2-40B4-BE49-F238E27FC236}">
                <a16:creationId xmlns:a16="http://schemas.microsoft.com/office/drawing/2014/main" id="{2041AC79-AC09-4FA7-83DC-EAB978405AB1}"/>
              </a:ext>
            </a:extLst>
          </p:cNvPr>
          <p:cNvPicPr>
            <a:picLocks noChangeAspect="1"/>
          </p:cNvPicPr>
          <p:nvPr/>
        </p:nvPicPr>
        <p:blipFill>
          <a:blip r:embed="rId4"/>
          <a:stretch>
            <a:fillRect/>
          </a:stretch>
        </p:blipFill>
        <p:spPr>
          <a:xfrm>
            <a:off x="2702379" y="2914424"/>
            <a:ext cx="8357507" cy="2931013"/>
          </a:xfrm>
          <a:prstGeom prst="rect">
            <a:avLst/>
          </a:prstGeom>
        </p:spPr>
      </p:pic>
      <p:cxnSp>
        <p:nvCxnSpPr>
          <p:cNvPr id="9" name="Straight Connector 8">
            <a:extLst>
              <a:ext uri="{FF2B5EF4-FFF2-40B4-BE49-F238E27FC236}">
                <a16:creationId xmlns:a16="http://schemas.microsoft.com/office/drawing/2014/main" id="{9FDD2A81-A560-447A-BEA5-EF8FC7102D95}"/>
              </a:ext>
            </a:extLst>
          </p:cNvPr>
          <p:cNvCxnSpPr>
            <a:cxnSpLocks/>
          </p:cNvCxnSpPr>
          <p:nvPr/>
        </p:nvCxnSpPr>
        <p:spPr>
          <a:xfrm>
            <a:off x="7225393" y="3241221"/>
            <a:ext cx="2690132"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846108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alphaModFix amt="5000"/>
          </a:blip>
          <a:stretch>
            <a:fillRect/>
          </a:stretch>
        </p:blipFill>
        <p:spPr>
          <a:xfrm>
            <a:off x="1089931" y="2600422"/>
            <a:ext cx="7779203" cy="1357924"/>
          </a:xfrm>
          <a:prstGeom prst="rect">
            <a:avLst/>
          </a:prstGeom>
        </p:spPr>
      </p:pic>
      <p:pic>
        <p:nvPicPr>
          <p:cNvPr id="3" name="Picture 2">
            <a:extLst>
              <a:ext uri="{FF2B5EF4-FFF2-40B4-BE49-F238E27FC236}">
                <a16:creationId xmlns:a16="http://schemas.microsoft.com/office/drawing/2014/main" id="{A8E4F13F-87A9-4354-920A-3D838F708CA4}"/>
              </a:ext>
            </a:extLst>
          </p:cNvPr>
          <p:cNvPicPr>
            <a:picLocks noChangeAspect="1"/>
          </p:cNvPicPr>
          <p:nvPr/>
        </p:nvPicPr>
        <p:blipFill>
          <a:blip r:embed="rId3">
            <a:alphaModFix amt="20000"/>
          </a:blip>
          <a:stretch>
            <a:fillRect/>
          </a:stretch>
        </p:blipFill>
        <p:spPr>
          <a:xfrm>
            <a:off x="1348164" y="3017125"/>
            <a:ext cx="9152772" cy="823749"/>
          </a:xfrm>
          <a:prstGeom prst="rect">
            <a:avLst/>
          </a:prstGeom>
        </p:spPr>
      </p:pic>
      <p:pic>
        <p:nvPicPr>
          <p:cNvPr id="8" name="Picture 7">
            <a:extLst>
              <a:ext uri="{FF2B5EF4-FFF2-40B4-BE49-F238E27FC236}">
                <a16:creationId xmlns:a16="http://schemas.microsoft.com/office/drawing/2014/main" id="{2041AC79-AC09-4FA7-83DC-EAB978405AB1}"/>
              </a:ext>
            </a:extLst>
          </p:cNvPr>
          <p:cNvPicPr>
            <a:picLocks noChangeAspect="1"/>
          </p:cNvPicPr>
          <p:nvPr/>
        </p:nvPicPr>
        <p:blipFill>
          <a:blip r:embed="rId4"/>
          <a:stretch>
            <a:fillRect/>
          </a:stretch>
        </p:blipFill>
        <p:spPr>
          <a:xfrm>
            <a:off x="2702379" y="2914424"/>
            <a:ext cx="8357507" cy="2931013"/>
          </a:xfrm>
          <a:prstGeom prst="rect">
            <a:avLst/>
          </a:prstGeom>
        </p:spPr>
      </p:pic>
      <p:cxnSp>
        <p:nvCxnSpPr>
          <p:cNvPr id="9" name="Straight Connector 8">
            <a:extLst>
              <a:ext uri="{FF2B5EF4-FFF2-40B4-BE49-F238E27FC236}">
                <a16:creationId xmlns:a16="http://schemas.microsoft.com/office/drawing/2014/main" id="{9FDD2A81-A560-447A-BEA5-EF8FC7102D95}"/>
              </a:ext>
            </a:extLst>
          </p:cNvPr>
          <p:cNvCxnSpPr>
            <a:cxnSpLocks/>
          </p:cNvCxnSpPr>
          <p:nvPr/>
        </p:nvCxnSpPr>
        <p:spPr>
          <a:xfrm>
            <a:off x="7225393" y="3241221"/>
            <a:ext cx="2690132"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0" name="Straight Connector 9">
            <a:extLst>
              <a:ext uri="{FF2B5EF4-FFF2-40B4-BE49-F238E27FC236}">
                <a16:creationId xmlns:a16="http://schemas.microsoft.com/office/drawing/2014/main" id="{5DB234ED-4245-4D48-9C12-89C25839599A}"/>
              </a:ext>
            </a:extLst>
          </p:cNvPr>
          <p:cNvCxnSpPr>
            <a:cxnSpLocks/>
          </p:cNvCxnSpPr>
          <p:nvPr/>
        </p:nvCxnSpPr>
        <p:spPr>
          <a:xfrm>
            <a:off x="10217604" y="3241221"/>
            <a:ext cx="323851"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E791D33E-CB76-465A-A0EE-D6DB7B020115}"/>
              </a:ext>
            </a:extLst>
          </p:cNvPr>
          <p:cNvCxnSpPr>
            <a:cxnSpLocks/>
          </p:cNvCxnSpPr>
          <p:nvPr/>
        </p:nvCxnSpPr>
        <p:spPr>
          <a:xfrm>
            <a:off x="6557282" y="3475263"/>
            <a:ext cx="1521279"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3" name="Straight Connector 12">
            <a:extLst>
              <a:ext uri="{FF2B5EF4-FFF2-40B4-BE49-F238E27FC236}">
                <a16:creationId xmlns:a16="http://schemas.microsoft.com/office/drawing/2014/main" id="{0855BA60-9181-46B6-B9BD-A97BB3672CF0}"/>
              </a:ext>
            </a:extLst>
          </p:cNvPr>
          <p:cNvCxnSpPr>
            <a:cxnSpLocks/>
          </p:cNvCxnSpPr>
          <p:nvPr/>
        </p:nvCxnSpPr>
        <p:spPr>
          <a:xfrm>
            <a:off x="8158842" y="3697059"/>
            <a:ext cx="1858737"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864551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alphaModFix amt="5000"/>
          </a:blip>
          <a:stretch>
            <a:fillRect/>
          </a:stretch>
        </p:blipFill>
        <p:spPr>
          <a:xfrm>
            <a:off x="1089931" y="2600422"/>
            <a:ext cx="7779203" cy="1357924"/>
          </a:xfrm>
          <a:prstGeom prst="rect">
            <a:avLst/>
          </a:prstGeom>
        </p:spPr>
      </p:pic>
      <p:pic>
        <p:nvPicPr>
          <p:cNvPr id="3" name="Picture 2">
            <a:extLst>
              <a:ext uri="{FF2B5EF4-FFF2-40B4-BE49-F238E27FC236}">
                <a16:creationId xmlns:a16="http://schemas.microsoft.com/office/drawing/2014/main" id="{A8E4F13F-87A9-4354-920A-3D838F708CA4}"/>
              </a:ext>
            </a:extLst>
          </p:cNvPr>
          <p:cNvPicPr>
            <a:picLocks noChangeAspect="1"/>
          </p:cNvPicPr>
          <p:nvPr/>
        </p:nvPicPr>
        <p:blipFill>
          <a:blip r:embed="rId3">
            <a:alphaModFix amt="20000"/>
          </a:blip>
          <a:stretch>
            <a:fillRect/>
          </a:stretch>
        </p:blipFill>
        <p:spPr>
          <a:xfrm>
            <a:off x="1348164" y="3017125"/>
            <a:ext cx="9152772" cy="823749"/>
          </a:xfrm>
          <a:prstGeom prst="rect">
            <a:avLst/>
          </a:prstGeom>
        </p:spPr>
      </p:pic>
      <p:pic>
        <p:nvPicPr>
          <p:cNvPr id="8" name="Picture 7">
            <a:extLst>
              <a:ext uri="{FF2B5EF4-FFF2-40B4-BE49-F238E27FC236}">
                <a16:creationId xmlns:a16="http://schemas.microsoft.com/office/drawing/2014/main" id="{2041AC79-AC09-4FA7-83DC-EAB978405AB1}"/>
              </a:ext>
            </a:extLst>
          </p:cNvPr>
          <p:cNvPicPr>
            <a:picLocks noChangeAspect="1"/>
          </p:cNvPicPr>
          <p:nvPr/>
        </p:nvPicPr>
        <p:blipFill>
          <a:blip r:embed="rId4"/>
          <a:stretch>
            <a:fillRect/>
          </a:stretch>
        </p:blipFill>
        <p:spPr>
          <a:xfrm>
            <a:off x="2702379" y="2914424"/>
            <a:ext cx="8357507" cy="2931013"/>
          </a:xfrm>
          <a:prstGeom prst="rect">
            <a:avLst/>
          </a:prstGeom>
        </p:spPr>
      </p:pic>
      <p:cxnSp>
        <p:nvCxnSpPr>
          <p:cNvPr id="9" name="Straight Connector 8">
            <a:extLst>
              <a:ext uri="{FF2B5EF4-FFF2-40B4-BE49-F238E27FC236}">
                <a16:creationId xmlns:a16="http://schemas.microsoft.com/office/drawing/2014/main" id="{9FDD2A81-A560-447A-BEA5-EF8FC7102D95}"/>
              </a:ext>
            </a:extLst>
          </p:cNvPr>
          <p:cNvCxnSpPr>
            <a:cxnSpLocks/>
          </p:cNvCxnSpPr>
          <p:nvPr/>
        </p:nvCxnSpPr>
        <p:spPr>
          <a:xfrm>
            <a:off x="7225393" y="3241221"/>
            <a:ext cx="2690132"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0" name="Straight Connector 9">
            <a:extLst>
              <a:ext uri="{FF2B5EF4-FFF2-40B4-BE49-F238E27FC236}">
                <a16:creationId xmlns:a16="http://schemas.microsoft.com/office/drawing/2014/main" id="{5DB234ED-4245-4D48-9C12-89C25839599A}"/>
              </a:ext>
            </a:extLst>
          </p:cNvPr>
          <p:cNvCxnSpPr>
            <a:cxnSpLocks/>
          </p:cNvCxnSpPr>
          <p:nvPr/>
        </p:nvCxnSpPr>
        <p:spPr>
          <a:xfrm>
            <a:off x="10217604" y="3241221"/>
            <a:ext cx="323851"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E791D33E-CB76-465A-A0EE-D6DB7B020115}"/>
              </a:ext>
            </a:extLst>
          </p:cNvPr>
          <p:cNvCxnSpPr>
            <a:cxnSpLocks/>
          </p:cNvCxnSpPr>
          <p:nvPr/>
        </p:nvCxnSpPr>
        <p:spPr>
          <a:xfrm>
            <a:off x="6557282" y="3475263"/>
            <a:ext cx="1521279"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3" name="Straight Connector 12">
            <a:extLst>
              <a:ext uri="{FF2B5EF4-FFF2-40B4-BE49-F238E27FC236}">
                <a16:creationId xmlns:a16="http://schemas.microsoft.com/office/drawing/2014/main" id="{0855BA60-9181-46B6-B9BD-A97BB3672CF0}"/>
              </a:ext>
            </a:extLst>
          </p:cNvPr>
          <p:cNvCxnSpPr>
            <a:cxnSpLocks/>
          </p:cNvCxnSpPr>
          <p:nvPr/>
        </p:nvCxnSpPr>
        <p:spPr>
          <a:xfrm>
            <a:off x="8158842" y="3697059"/>
            <a:ext cx="185873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2" name="Straight Connector 11">
            <a:extLst>
              <a:ext uri="{FF2B5EF4-FFF2-40B4-BE49-F238E27FC236}">
                <a16:creationId xmlns:a16="http://schemas.microsoft.com/office/drawing/2014/main" id="{561DCFF7-7DEE-4E7A-A227-E48D48616F34}"/>
              </a:ext>
            </a:extLst>
          </p:cNvPr>
          <p:cNvCxnSpPr>
            <a:cxnSpLocks/>
          </p:cNvCxnSpPr>
          <p:nvPr/>
        </p:nvCxnSpPr>
        <p:spPr>
          <a:xfrm>
            <a:off x="8158842" y="4151538"/>
            <a:ext cx="2140404"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4" name="Straight Connector 13">
            <a:extLst>
              <a:ext uri="{FF2B5EF4-FFF2-40B4-BE49-F238E27FC236}">
                <a16:creationId xmlns:a16="http://schemas.microsoft.com/office/drawing/2014/main" id="{612F9719-3C1C-4624-B01C-1B0E40E0BC5E}"/>
              </a:ext>
            </a:extLst>
          </p:cNvPr>
          <p:cNvCxnSpPr>
            <a:cxnSpLocks/>
          </p:cNvCxnSpPr>
          <p:nvPr/>
        </p:nvCxnSpPr>
        <p:spPr>
          <a:xfrm>
            <a:off x="6515099" y="4397827"/>
            <a:ext cx="2140404"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96425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alphaModFix amt="5000"/>
          </a:blip>
          <a:stretch>
            <a:fillRect/>
          </a:stretch>
        </p:blipFill>
        <p:spPr>
          <a:xfrm>
            <a:off x="1089931" y="2600422"/>
            <a:ext cx="7779203" cy="1357924"/>
          </a:xfrm>
          <a:prstGeom prst="rect">
            <a:avLst/>
          </a:prstGeom>
        </p:spPr>
      </p:pic>
      <p:pic>
        <p:nvPicPr>
          <p:cNvPr id="3" name="Picture 2">
            <a:extLst>
              <a:ext uri="{FF2B5EF4-FFF2-40B4-BE49-F238E27FC236}">
                <a16:creationId xmlns:a16="http://schemas.microsoft.com/office/drawing/2014/main" id="{A8E4F13F-87A9-4354-920A-3D838F708CA4}"/>
              </a:ext>
            </a:extLst>
          </p:cNvPr>
          <p:cNvPicPr>
            <a:picLocks noChangeAspect="1"/>
          </p:cNvPicPr>
          <p:nvPr/>
        </p:nvPicPr>
        <p:blipFill>
          <a:blip r:embed="rId3">
            <a:alphaModFix amt="20000"/>
          </a:blip>
          <a:stretch>
            <a:fillRect/>
          </a:stretch>
        </p:blipFill>
        <p:spPr>
          <a:xfrm>
            <a:off x="1348164" y="3017125"/>
            <a:ext cx="9152772" cy="823749"/>
          </a:xfrm>
          <a:prstGeom prst="rect">
            <a:avLst/>
          </a:prstGeom>
        </p:spPr>
      </p:pic>
      <p:pic>
        <p:nvPicPr>
          <p:cNvPr id="8" name="Picture 7">
            <a:extLst>
              <a:ext uri="{FF2B5EF4-FFF2-40B4-BE49-F238E27FC236}">
                <a16:creationId xmlns:a16="http://schemas.microsoft.com/office/drawing/2014/main" id="{2041AC79-AC09-4FA7-83DC-EAB978405AB1}"/>
              </a:ext>
            </a:extLst>
          </p:cNvPr>
          <p:cNvPicPr>
            <a:picLocks noChangeAspect="1"/>
          </p:cNvPicPr>
          <p:nvPr/>
        </p:nvPicPr>
        <p:blipFill>
          <a:blip r:embed="rId4"/>
          <a:stretch>
            <a:fillRect/>
          </a:stretch>
        </p:blipFill>
        <p:spPr>
          <a:xfrm>
            <a:off x="2702379" y="2914424"/>
            <a:ext cx="8357507" cy="2931013"/>
          </a:xfrm>
          <a:prstGeom prst="rect">
            <a:avLst/>
          </a:prstGeom>
        </p:spPr>
      </p:pic>
      <p:cxnSp>
        <p:nvCxnSpPr>
          <p:cNvPr id="9" name="Straight Connector 8">
            <a:extLst>
              <a:ext uri="{FF2B5EF4-FFF2-40B4-BE49-F238E27FC236}">
                <a16:creationId xmlns:a16="http://schemas.microsoft.com/office/drawing/2014/main" id="{9FDD2A81-A560-447A-BEA5-EF8FC7102D95}"/>
              </a:ext>
            </a:extLst>
          </p:cNvPr>
          <p:cNvCxnSpPr>
            <a:cxnSpLocks/>
          </p:cNvCxnSpPr>
          <p:nvPr/>
        </p:nvCxnSpPr>
        <p:spPr>
          <a:xfrm>
            <a:off x="7225393" y="3241221"/>
            <a:ext cx="2690132"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0" name="Straight Connector 9">
            <a:extLst>
              <a:ext uri="{FF2B5EF4-FFF2-40B4-BE49-F238E27FC236}">
                <a16:creationId xmlns:a16="http://schemas.microsoft.com/office/drawing/2014/main" id="{5DB234ED-4245-4D48-9C12-89C25839599A}"/>
              </a:ext>
            </a:extLst>
          </p:cNvPr>
          <p:cNvCxnSpPr>
            <a:cxnSpLocks/>
          </p:cNvCxnSpPr>
          <p:nvPr/>
        </p:nvCxnSpPr>
        <p:spPr>
          <a:xfrm>
            <a:off x="10217604" y="3241221"/>
            <a:ext cx="323851"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1" name="Straight Connector 10">
            <a:extLst>
              <a:ext uri="{FF2B5EF4-FFF2-40B4-BE49-F238E27FC236}">
                <a16:creationId xmlns:a16="http://schemas.microsoft.com/office/drawing/2014/main" id="{E791D33E-CB76-465A-A0EE-D6DB7B020115}"/>
              </a:ext>
            </a:extLst>
          </p:cNvPr>
          <p:cNvCxnSpPr>
            <a:cxnSpLocks/>
          </p:cNvCxnSpPr>
          <p:nvPr/>
        </p:nvCxnSpPr>
        <p:spPr>
          <a:xfrm>
            <a:off x="6557282" y="3475263"/>
            <a:ext cx="1521279"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3" name="Straight Connector 12">
            <a:extLst>
              <a:ext uri="{FF2B5EF4-FFF2-40B4-BE49-F238E27FC236}">
                <a16:creationId xmlns:a16="http://schemas.microsoft.com/office/drawing/2014/main" id="{0855BA60-9181-46B6-B9BD-A97BB3672CF0}"/>
              </a:ext>
            </a:extLst>
          </p:cNvPr>
          <p:cNvCxnSpPr>
            <a:cxnSpLocks/>
          </p:cNvCxnSpPr>
          <p:nvPr/>
        </p:nvCxnSpPr>
        <p:spPr>
          <a:xfrm>
            <a:off x="8158842" y="3697059"/>
            <a:ext cx="185873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2" name="Straight Connector 11">
            <a:extLst>
              <a:ext uri="{FF2B5EF4-FFF2-40B4-BE49-F238E27FC236}">
                <a16:creationId xmlns:a16="http://schemas.microsoft.com/office/drawing/2014/main" id="{561DCFF7-7DEE-4E7A-A227-E48D48616F34}"/>
              </a:ext>
            </a:extLst>
          </p:cNvPr>
          <p:cNvCxnSpPr>
            <a:cxnSpLocks/>
          </p:cNvCxnSpPr>
          <p:nvPr/>
        </p:nvCxnSpPr>
        <p:spPr>
          <a:xfrm>
            <a:off x="8158842" y="4151538"/>
            <a:ext cx="2140404"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4" name="Straight Connector 13">
            <a:extLst>
              <a:ext uri="{FF2B5EF4-FFF2-40B4-BE49-F238E27FC236}">
                <a16:creationId xmlns:a16="http://schemas.microsoft.com/office/drawing/2014/main" id="{612F9719-3C1C-4624-B01C-1B0E40E0BC5E}"/>
              </a:ext>
            </a:extLst>
          </p:cNvPr>
          <p:cNvCxnSpPr>
            <a:cxnSpLocks/>
          </p:cNvCxnSpPr>
          <p:nvPr/>
        </p:nvCxnSpPr>
        <p:spPr>
          <a:xfrm>
            <a:off x="6515099" y="4397827"/>
            <a:ext cx="2140404"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5" name="Straight Connector 14">
            <a:extLst>
              <a:ext uri="{FF2B5EF4-FFF2-40B4-BE49-F238E27FC236}">
                <a16:creationId xmlns:a16="http://schemas.microsoft.com/office/drawing/2014/main" id="{F5EEF779-EC3D-4548-9BCB-A4DFE691CA6A}"/>
              </a:ext>
            </a:extLst>
          </p:cNvPr>
          <p:cNvCxnSpPr>
            <a:cxnSpLocks/>
          </p:cNvCxnSpPr>
          <p:nvPr/>
        </p:nvCxnSpPr>
        <p:spPr>
          <a:xfrm>
            <a:off x="6557282" y="5101317"/>
            <a:ext cx="2750004"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6" name="Straight Connector 15">
            <a:extLst>
              <a:ext uri="{FF2B5EF4-FFF2-40B4-BE49-F238E27FC236}">
                <a16:creationId xmlns:a16="http://schemas.microsoft.com/office/drawing/2014/main" id="{B282D344-7F51-41DE-BD0F-5875ED19CAB5}"/>
              </a:ext>
            </a:extLst>
          </p:cNvPr>
          <p:cNvCxnSpPr>
            <a:cxnSpLocks/>
          </p:cNvCxnSpPr>
          <p:nvPr/>
        </p:nvCxnSpPr>
        <p:spPr>
          <a:xfrm>
            <a:off x="6557282" y="5845437"/>
            <a:ext cx="2068286"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8" name="Straight Connector 17">
            <a:extLst>
              <a:ext uri="{FF2B5EF4-FFF2-40B4-BE49-F238E27FC236}">
                <a16:creationId xmlns:a16="http://schemas.microsoft.com/office/drawing/2014/main" id="{87765C58-CDB2-4782-890C-83F2BD6A11C3}"/>
              </a:ext>
            </a:extLst>
          </p:cNvPr>
          <p:cNvCxnSpPr>
            <a:cxnSpLocks/>
          </p:cNvCxnSpPr>
          <p:nvPr/>
        </p:nvCxnSpPr>
        <p:spPr>
          <a:xfrm>
            <a:off x="8869134" y="5344693"/>
            <a:ext cx="1409701"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552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alphaModFix amt="5000"/>
          </a:blip>
          <a:stretch>
            <a:fillRect/>
          </a:stretch>
        </p:blipFill>
        <p:spPr>
          <a:xfrm>
            <a:off x="1089931" y="2600422"/>
            <a:ext cx="7779203" cy="1357924"/>
          </a:xfrm>
          <a:prstGeom prst="rect">
            <a:avLst/>
          </a:prstGeom>
        </p:spPr>
      </p:pic>
      <p:pic>
        <p:nvPicPr>
          <p:cNvPr id="3" name="Picture 2">
            <a:extLst>
              <a:ext uri="{FF2B5EF4-FFF2-40B4-BE49-F238E27FC236}">
                <a16:creationId xmlns:a16="http://schemas.microsoft.com/office/drawing/2014/main" id="{A8E4F13F-87A9-4354-920A-3D838F708CA4}"/>
              </a:ext>
            </a:extLst>
          </p:cNvPr>
          <p:cNvPicPr>
            <a:picLocks noChangeAspect="1"/>
          </p:cNvPicPr>
          <p:nvPr/>
        </p:nvPicPr>
        <p:blipFill>
          <a:blip r:embed="rId3">
            <a:alphaModFix amt="20000"/>
          </a:blip>
          <a:stretch>
            <a:fillRect/>
          </a:stretch>
        </p:blipFill>
        <p:spPr>
          <a:xfrm>
            <a:off x="1348164" y="3017125"/>
            <a:ext cx="9152772" cy="823749"/>
          </a:xfrm>
          <a:prstGeom prst="rect">
            <a:avLst/>
          </a:prstGeom>
        </p:spPr>
      </p:pic>
      <p:pic>
        <p:nvPicPr>
          <p:cNvPr id="8" name="Picture 7">
            <a:extLst>
              <a:ext uri="{FF2B5EF4-FFF2-40B4-BE49-F238E27FC236}">
                <a16:creationId xmlns:a16="http://schemas.microsoft.com/office/drawing/2014/main" id="{2041AC79-AC09-4FA7-83DC-EAB978405AB1}"/>
              </a:ext>
            </a:extLst>
          </p:cNvPr>
          <p:cNvPicPr>
            <a:picLocks noChangeAspect="1"/>
          </p:cNvPicPr>
          <p:nvPr/>
        </p:nvPicPr>
        <p:blipFill>
          <a:blip r:embed="rId4"/>
          <a:stretch>
            <a:fillRect/>
          </a:stretch>
        </p:blipFill>
        <p:spPr>
          <a:xfrm>
            <a:off x="2702379" y="2914424"/>
            <a:ext cx="8357507" cy="2931013"/>
          </a:xfrm>
          <a:prstGeom prst="rect">
            <a:avLst/>
          </a:prstGeom>
        </p:spPr>
      </p:pic>
      <p:cxnSp>
        <p:nvCxnSpPr>
          <p:cNvPr id="9" name="Straight Connector 8">
            <a:extLst>
              <a:ext uri="{FF2B5EF4-FFF2-40B4-BE49-F238E27FC236}">
                <a16:creationId xmlns:a16="http://schemas.microsoft.com/office/drawing/2014/main" id="{9FDD2A81-A560-447A-BEA5-EF8FC7102D95}"/>
              </a:ext>
            </a:extLst>
          </p:cNvPr>
          <p:cNvCxnSpPr>
            <a:cxnSpLocks/>
          </p:cNvCxnSpPr>
          <p:nvPr/>
        </p:nvCxnSpPr>
        <p:spPr>
          <a:xfrm>
            <a:off x="7225393" y="3241221"/>
            <a:ext cx="2690132"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0" name="Straight Connector 9">
            <a:extLst>
              <a:ext uri="{FF2B5EF4-FFF2-40B4-BE49-F238E27FC236}">
                <a16:creationId xmlns:a16="http://schemas.microsoft.com/office/drawing/2014/main" id="{5DB234ED-4245-4D48-9C12-89C25839599A}"/>
              </a:ext>
            </a:extLst>
          </p:cNvPr>
          <p:cNvCxnSpPr>
            <a:cxnSpLocks/>
          </p:cNvCxnSpPr>
          <p:nvPr/>
        </p:nvCxnSpPr>
        <p:spPr>
          <a:xfrm>
            <a:off x="10217604" y="3241221"/>
            <a:ext cx="323851"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1" name="Straight Connector 10">
            <a:extLst>
              <a:ext uri="{FF2B5EF4-FFF2-40B4-BE49-F238E27FC236}">
                <a16:creationId xmlns:a16="http://schemas.microsoft.com/office/drawing/2014/main" id="{E791D33E-CB76-465A-A0EE-D6DB7B020115}"/>
              </a:ext>
            </a:extLst>
          </p:cNvPr>
          <p:cNvCxnSpPr>
            <a:cxnSpLocks/>
          </p:cNvCxnSpPr>
          <p:nvPr/>
        </p:nvCxnSpPr>
        <p:spPr>
          <a:xfrm>
            <a:off x="6557282" y="3475263"/>
            <a:ext cx="1521279"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3" name="Straight Connector 12">
            <a:extLst>
              <a:ext uri="{FF2B5EF4-FFF2-40B4-BE49-F238E27FC236}">
                <a16:creationId xmlns:a16="http://schemas.microsoft.com/office/drawing/2014/main" id="{0855BA60-9181-46B6-B9BD-A97BB3672CF0}"/>
              </a:ext>
            </a:extLst>
          </p:cNvPr>
          <p:cNvCxnSpPr>
            <a:cxnSpLocks/>
          </p:cNvCxnSpPr>
          <p:nvPr/>
        </p:nvCxnSpPr>
        <p:spPr>
          <a:xfrm>
            <a:off x="8158842" y="3697059"/>
            <a:ext cx="185873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2" name="Straight Connector 11">
            <a:extLst>
              <a:ext uri="{FF2B5EF4-FFF2-40B4-BE49-F238E27FC236}">
                <a16:creationId xmlns:a16="http://schemas.microsoft.com/office/drawing/2014/main" id="{561DCFF7-7DEE-4E7A-A227-E48D48616F34}"/>
              </a:ext>
            </a:extLst>
          </p:cNvPr>
          <p:cNvCxnSpPr>
            <a:cxnSpLocks/>
          </p:cNvCxnSpPr>
          <p:nvPr/>
        </p:nvCxnSpPr>
        <p:spPr>
          <a:xfrm>
            <a:off x="8158842" y="4151538"/>
            <a:ext cx="2140404"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4" name="Straight Connector 13">
            <a:extLst>
              <a:ext uri="{FF2B5EF4-FFF2-40B4-BE49-F238E27FC236}">
                <a16:creationId xmlns:a16="http://schemas.microsoft.com/office/drawing/2014/main" id="{612F9719-3C1C-4624-B01C-1B0E40E0BC5E}"/>
              </a:ext>
            </a:extLst>
          </p:cNvPr>
          <p:cNvCxnSpPr>
            <a:cxnSpLocks/>
          </p:cNvCxnSpPr>
          <p:nvPr/>
        </p:nvCxnSpPr>
        <p:spPr>
          <a:xfrm>
            <a:off x="6515099" y="4397827"/>
            <a:ext cx="2140404"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5" name="Straight Connector 14">
            <a:extLst>
              <a:ext uri="{FF2B5EF4-FFF2-40B4-BE49-F238E27FC236}">
                <a16:creationId xmlns:a16="http://schemas.microsoft.com/office/drawing/2014/main" id="{F5EEF779-EC3D-4548-9BCB-A4DFE691CA6A}"/>
              </a:ext>
            </a:extLst>
          </p:cNvPr>
          <p:cNvCxnSpPr>
            <a:cxnSpLocks/>
          </p:cNvCxnSpPr>
          <p:nvPr/>
        </p:nvCxnSpPr>
        <p:spPr>
          <a:xfrm>
            <a:off x="6557282" y="5101317"/>
            <a:ext cx="2750004"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6" name="Straight Connector 15">
            <a:extLst>
              <a:ext uri="{FF2B5EF4-FFF2-40B4-BE49-F238E27FC236}">
                <a16:creationId xmlns:a16="http://schemas.microsoft.com/office/drawing/2014/main" id="{B282D344-7F51-41DE-BD0F-5875ED19CAB5}"/>
              </a:ext>
            </a:extLst>
          </p:cNvPr>
          <p:cNvCxnSpPr>
            <a:cxnSpLocks/>
          </p:cNvCxnSpPr>
          <p:nvPr/>
        </p:nvCxnSpPr>
        <p:spPr>
          <a:xfrm>
            <a:off x="6557282" y="5845437"/>
            <a:ext cx="2068286"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8" name="Straight Connector 17">
            <a:extLst>
              <a:ext uri="{FF2B5EF4-FFF2-40B4-BE49-F238E27FC236}">
                <a16:creationId xmlns:a16="http://schemas.microsoft.com/office/drawing/2014/main" id="{87765C58-CDB2-4782-890C-83F2BD6A11C3}"/>
              </a:ext>
            </a:extLst>
          </p:cNvPr>
          <p:cNvCxnSpPr>
            <a:cxnSpLocks/>
          </p:cNvCxnSpPr>
          <p:nvPr/>
        </p:nvCxnSpPr>
        <p:spPr>
          <a:xfrm>
            <a:off x="8869134" y="5344693"/>
            <a:ext cx="1409701" cy="0"/>
          </a:xfrm>
          <a:prstGeom prst="line">
            <a:avLst/>
          </a:prstGeom>
        </p:spPr>
        <p:style>
          <a:lnRef idx="3">
            <a:schemeClr val="accent4"/>
          </a:lnRef>
          <a:fillRef idx="0">
            <a:schemeClr val="accent4"/>
          </a:fillRef>
          <a:effectRef idx="2">
            <a:schemeClr val="accent4"/>
          </a:effectRef>
          <a:fontRef idx="minor">
            <a:schemeClr val="tx1"/>
          </a:fontRef>
        </p:style>
      </p:cxnSp>
      <p:sp>
        <p:nvSpPr>
          <p:cNvPr id="17" name="TextBox 16">
            <a:extLst>
              <a:ext uri="{FF2B5EF4-FFF2-40B4-BE49-F238E27FC236}">
                <a16:creationId xmlns:a16="http://schemas.microsoft.com/office/drawing/2014/main" id="{46070137-7451-4B07-A7BA-008022BCF641}"/>
              </a:ext>
            </a:extLst>
          </p:cNvPr>
          <p:cNvSpPr txBox="1"/>
          <p:nvPr/>
        </p:nvSpPr>
        <p:spPr>
          <a:xfrm>
            <a:off x="1377043" y="2695188"/>
            <a:ext cx="4257676" cy="3046988"/>
          </a:xfrm>
          <a:prstGeom prst="rect">
            <a:avLst/>
          </a:prstGeom>
          <a:solidFill>
            <a:schemeClr val="bg1"/>
          </a:solidFill>
        </p:spPr>
        <p:txBody>
          <a:bodyPr wrap="square" rtlCol="0">
            <a:spAutoFit/>
          </a:bodyPr>
          <a:lstStyle/>
          <a:p>
            <a:r>
              <a:rPr lang="en-US" sz="2400" b="1" dirty="0">
                <a:solidFill>
                  <a:srgbClr val="FFC000"/>
                </a:solidFill>
              </a:rPr>
              <a:t>The </a:t>
            </a:r>
            <a:r>
              <a:rPr lang="en-US" sz="2400" b="1" u="sng" dirty="0">
                <a:solidFill>
                  <a:srgbClr val="FFC000"/>
                </a:solidFill>
              </a:rPr>
              <a:t>IT Solutions </a:t>
            </a:r>
          </a:p>
          <a:p>
            <a:endParaRPr lang="en-US" sz="2400" u="sng" dirty="0">
              <a:solidFill>
                <a:srgbClr val="FFC000"/>
              </a:solidFill>
            </a:endParaRPr>
          </a:p>
          <a:p>
            <a:r>
              <a:rPr lang="en-US" sz="2400" u="sng" dirty="0">
                <a:solidFill>
                  <a:srgbClr val="FFC000"/>
                </a:solidFill>
              </a:rPr>
              <a:t>Specifically developed </a:t>
            </a:r>
          </a:p>
          <a:p>
            <a:r>
              <a:rPr lang="en-US" sz="2400" u="sng" dirty="0">
                <a:solidFill>
                  <a:srgbClr val="FFC000"/>
                </a:solidFill>
              </a:rPr>
              <a:t>by large Incumbents </a:t>
            </a:r>
          </a:p>
          <a:p>
            <a:r>
              <a:rPr lang="en-US" sz="2400" u="sng" dirty="0">
                <a:solidFill>
                  <a:srgbClr val="FFC000"/>
                </a:solidFill>
              </a:rPr>
              <a:t>or </a:t>
            </a:r>
          </a:p>
          <a:p>
            <a:r>
              <a:rPr lang="en-US" sz="2400" u="sng" dirty="0">
                <a:solidFill>
                  <a:srgbClr val="FFC000"/>
                </a:solidFill>
              </a:rPr>
              <a:t>small companies serving them:</a:t>
            </a:r>
          </a:p>
          <a:p>
            <a:endParaRPr lang="en-US" sz="2400" u="sng" dirty="0">
              <a:solidFill>
                <a:srgbClr val="FFC000"/>
              </a:solidFill>
            </a:endParaRPr>
          </a:p>
          <a:p>
            <a:r>
              <a:rPr lang="en-US" sz="2400" u="sng" dirty="0" err="1">
                <a:solidFill>
                  <a:srgbClr val="FFC000"/>
                </a:solidFill>
              </a:rPr>
              <a:t>Eg</a:t>
            </a:r>
            <a:r>
              <a:rPr lang="en-US" sz="2400" u="sng" dirty="0">
                <a:solidFill>
                  <a:srgbClr val="FFC000"/>
                </a:solidFill>
              </a:rPr>
              <a:t>: APIs, ATS, PaaS</a:t>
            </a:r>
          </a:p>
        </p:txBody>
      </p:sp>
    </p:spTree>
    <p:extLst>
      <p:ext uri="{BB962C8B-B14F-4D97-AF65-F5344CB8AC3E}">
        <p14:creationId xmlns:p14="http://schemas.microsoft.com/office/powerpoint/2010/main" val="524257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27C0FD4-456C-4CCF-B365-19702C3F63BE}"/>
              </a:ext>
            </a:extLst>
          </p:cNvPr>
          <p:cNvSpPr>
            <a:spLocks noGrp="1"/>
          </p:cNvSpPr>
          <p:nvPr>
            <p:ph sz="half" idx="1"/>
          </p:nvPr>
        </p:nvSpPr>
        <p:spPr>
          <a:xfrm>
            <a:off x="838200" y="2540211"/>
            <a:ext cx="5379720" cy="3636751"/>
          </a:xfrm>
        </p:spPr>
        <p:txBody>
          <a:bodyPr>
            <a:normAutofit/>
          </a:bodyPr>
          <a:lstStyle/>
          <a:p>
            <a:pPr marL="0" indent="0">
              <a:buNone/>
            </a:pPr>
            <a:r>
              <a:rPr lang="en-US" dirty="0"/>
              <a:t>First 20 Minutes:</a:t>
            </a:r>
          </a:p>
          <a:p>
            <a:pPr marL="914400" lvl="1" indent="-457200">
              <a:buFont typeface="+mj-lt"/>
              <a:buAutoNum type="arabicPeriod"/>
            </a:pPr>
            <a:r>
              <a:rPr lang="en-US" dirty="0"/>
              <a:t>Google</a:t>
            </a:r>
          </a:p>
          <a:p>
            <a:pPr lvl="2"/>
            <a:r>
              <a:rPr lang="en-US" dirty="0"/>
              <a:t>Error messages</a:t>
            </a:r>
          </a:p>
          <a:p>
            <a:pPr lvl="2"/>
            <a:r>
              <a:rPr lang="en-US" dirty="0"/>
              <a:t>If your question has been asked before</a:t>
            </a:r>
          </a:p>
          <a:p>
            <a:pPr lvl="2"/>
            <a:r>
              <a:rPr lang="en-US" dirty="0"/>
              <a:t>Best ways to</a:t>
            </a:r>
          </a:p>
          <a:p>
            <a:pPr marL="914400" lvl="1" indent="-457200">
              <a:buFont typeface="+mj-lt"/>
              <a:buAutoNum type="arabicPeriod"/>
            </a:pPr>
            <a:r>
              <a:rPr lang="en-US" dirty="0"/>
              <a:t>Check the official documentation</a:t>
            </a:r>
          </a:p>
          <a:p>
            <a:pPr marL="914400" lvl="1" indent="-457200">
              <a:buFont typeface="+mj-lt"/>
              <a:buAutoNum type="arabicPeriod"/>
            </a:pPr>
            <a:r>
              <a:rPr lang="en-US" dirty="0"/>
              <a:t>Check “User Groups”</a:t>
            </a:r>
          </a:p>
          <a:p>
            <a:pPr marL="914400" lvl="1" indent="-457200">
              <a:buFont typeface="+mj-lt"/>
              <a:buAutoNum type="arabicPeriod"/>
            </a:pPr>
            <a:r>
              <a:rPr lang="en-US" dirty="0"/>
              <a:t>Ask a Group Member or Friend</a:t>
            </a:r>
          </a:p>
          <a:p>
            <a:pPr marL="914400" lvl="1" indent="-457200">
              <a:buFont typeface="+mj-lt"/>
              <a:buAutoNum type="arabicPeriod"/>
            </a:pPr>
            <a:r>
              <a:rPr lang="en-US" dirty="0"/>
              <a:t>“Rubber Ducky” Method</a:t>
            </a:r>
          </a:p>
        </p:txBody>
      </p:sp>
      <p:pic>
        <p:nvPicPr>
          <p:cNvPr id="5" name="Picture 4">
            <a:extLst>
              <a:ext uri="{FF2B5EF4-FFF2-40B4-BE49-F238E27FC236}">
                <a16:creationId xmlns:a16="http://schemas.microsoft.com/office/drawing/2014/main" id="{30B40CAF-1382-4821-A94F-6EC64375B422}"/>
              </a:ext>
            </a:extLst>
          </p:cNvPr>
          <p:cNvPicPr>
            <a:picLocks noChangeAspect="1"/>
          </p:cNvPicPr>
          <p:nvPr/>
        </p:nvPicPr>
        <p:blipFill>
          <a:blip r:embed="rId2"/>
          <a:stretch>
            <a:fillRect/>
          </a:stretch>
        </p:blipFill>
        <p:spPr>
          <a:xfrm>
            <a:off x="3862251" y="113854"/>
            <a:ext cx="3287486" cy="2426358"/>
          </a:xfrm>
          <a:prstGeom prst="rect">
            <a:avLst/>
          </a:prstGeom>
        </p:spPr>
      </p:pic>
      <p:pic>
        <p:nvPicPr>
          <p:cNvPr id="1026" name="Picture 2" descr="Improve how you code: Understanding Rubber Duck Debugging">
            <a:extLst>
              <a:ext uri="{FF2B5EF4-FFF2-40B4-BE49-F238E27FC236}">
                <a16:creationId xmlns:a16="http://schemas.microsoft.com/office/drawing/2014/main" id="{DD5F7EA5-F203-48B8-B46F-DAC463166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8921" y="5758067"/>
            <a:ext cx="1117056" cy="837792"/>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a:extLst>
              <a:ext uri="{FF2B5EF4-FFF2-40B4-BE49-F238E27FC236}">
                <a16:creationId xmlns:a16="http://schemas.microsoft.com/office/drawing/2014/main" id="{BB2C3869-EB75-49F5-B6D2-369EDFF11699}"/>
              </a:ext>
            </a:extLst>
          </p:cNvPr>
          <p:cNvSpPr>
            <a:spLocks noGrp="1"/>
          </p:cNvSpPr>
          <p:nvPr>
            <p:ph sz="half" idx="2"/>
          </p:nvPr>
        </p:nvSpPr>
        <p:spPr/>
        <p:txBody>
          <a:bodyPr/>
          <a:lstStyle/>
          <a:p>
            <a:endParaRPr lang="en-US"/>
          </a:p>
        </p:txBody>
      </p:sp>
      <p:sp>
        <p:nvSpPr>
          <p:cNvPr id="16" name="Rectangle 15">
            <a:extLst>
              <a:ext uri="{FF2B5EF4-FFF2-40B4-BE49-F238E27FC236}">
                <a16:creationId xmlns:a16="http://schemas.microsoft.com/office/drawing/2014/main" id="{3BD0F0B2-517D-45BA-B2C2-97A1172B883C}"/>
              </a:ext>
            </a:extLst>
          </p:cNvPr>
          <p:cNvSpPr/>
          <p:nvPr/>
        </p:nvSpPr>
        <p:spPr>
          <a:xfrm>
            <a:off x="780143" y="3004457"/>
            <a:ext cx="5768703" cy="36367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4493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alphaModFix amt="5000"/>
          </a:blip>
          <a:stretch>
            <a:fillRect/>
          </a:stretch>
        </p:blipFill>
        <p:spPr>
          <a:xfrm>
            <a:off x="1089931" y="2600422"/>
            <a:ext cx="7779203" cy="1357924"/>
          </a:xfrm>
          <a:prstGeom prst="rect">
            <a:avLst/>
          </a:prstGeom>
        </p:spPr>
      </p:pic>
      <p:pic>
        <p:nvPicPr>
          <p:cNvPr id="3" name="Picture 2">
            <a:extLst>
              <a:ext uri="{FF2B5EF4-FFF2-40B4-BE49-F238E27FC236}">
                <a16:creationId xmlns:a16="http://schemas.microsoft.com/office/drawing/2014/main" id="{A8E4F13F-87A9-4354-920A-3D838F708CA4}"/>
              </a:ext>
            </a:extLst>
          </p:cNvPr>
          <p:cNvPicPr>
            <a:picLocks noChangeAspect="1"/>
          </p:cNvPicPr>
          <p:nvPr/>
        </p:nvPicPr>
        <p:blipFill>
          <a:blip r:embed="rId3">
            <a:alphaModFix amt="20000"/>
          </a:blip>
          <a:stretch>
            <a:fillRect/>
          </a:stretch>
        </p:blipFill>
        <p:spPr>
          <a:xfrm>
            <a:off x="1348164" y="3017125"/>
            <a:ext cx="9152772" cy="823749"/>
          </a:xfrm>
          <a:prstGeom prst="rect">
            <a:avLst/>
          </a:prstGeom>
        </p:spPr>
      </p:pic>
      <p:pic>
        <p:nvPicPr>
          <p:cNvPr id="8" name="Picture 7">
            <a:extLst>
              <a:ext uri="{FF2B5EF4-FFF2-40B4-BE49-F238E27FC236}">
                <a16:creationId xmlns:a16="http://schemas.microsoft.com/office/drawing/2014/main" id="{2041AC79-AC09-4FA7-83DC-EAB978405AB1}"/>
              </a:ext>
            </a:extLst>
          </p:cNvPr>
          <p:cNvPicPr>
            <a:picLocks noChangeAspect="1"/>
          </p:cNvPicPr>
          <p:nvPr/>
        </p:nvPicPr>
        <p:blipFill>
          <a:blip r:embed="rId4">
            <a:alphaModFix amt="20000"/>
          </a:blip>
          <a:stretch>
            <a:fillRect/>
          </a:stretch>
        </p:blipFill>
        <p:spPr>
          <a:xfrm>
            <a:off x="2702379" y="2914424"/>
            <a:ext cx="8357507" cy="2931013"/>
          </a:xfrm>
          <a:prstGeom prst="rect">
            <a:avLst/>
          </a:prstGeom>
        </p:spPr>
      </p:pic>
      <p:pic>
        <p:nvPicPr>
          <p:cNvPr id="9" name="Picture 8">
            <a:extLst>
              <a:ext uri="{FF2B5EF4-FFF2-40B4-BE49-F238E27FC236}">
                <a16:creationId xmlns:a16="http://schemas.microsoft.com/office/drawing/2014/main" id="{585B4180-9BA9-4633-B3E2-AD0FC78633AB}"/>
              </a:ext>
            </a:extLst>
          </p:cNvPr>
          <p:cNvPicPr>
            <a:picLocks noChangeAspect="1"/>
          </p:cNvPicPr>
          <p:nvPr/>
        </p:nvPicPr>
        <p:blipFill>
          <a:blip r:embed="rId5"/>
          <a:stretch>
            <a:fillRect/>
          </a:stretch>
        </p:blipFill>
        <p:spPr>
          <a:xfrm>
            <a:off x="408214" y="3532980"/>
            <a:ext cx="8127547" cy="1684138"/>
          </a:xfrm>
          <a:prstGeom prst="rect">
            <a:avLst/>
          </a:prstGeom>
        </p:spPr>
      </p:pic>
      <p:cxnSp>
        <p:nvCxnSpPr>
          <p:cNvPr id="10" name="Straight Connector 9">
            <a:extLst>
              <a:ext uri="{FF2B5EF4-FFF2-40B4-BE49-F238E27FC236}">
                <a16:creationId xmlns:a16="http://schemas.microsoft.com/office/drawing/2014/main" id="{FF6DE9DB-EB2B-44E7-BC0B-DB2A06C21421}"/>
              </a:ext>
            </a:extLst>
          </p:cNvPr>
          <p:cNvCxnSpPr>
            <a:cxnSpLocks/>
          </p:cNvCxnSpPr>
          <p:nvPr/>
        </p:nvCxnSpPr>
        <p:spPr>
          <a:xfrm>
            <a:off x="4810805" y="3799861"/>
            <a:ext cx="1398134" cy="0"/>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2219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alphaModFix amt="5000"/>
          </a:blip>
          <a:stretch>
            <a:fillRect/>
          </a:stretch>
        </p:blipFill>
        <p:spPr>
          <a:xfrm>
            <a:off x="1089931" y="2600422"/>
            <a:ext cx="7779203" cy="1357924"/>
          </a:xfrm>
          <a:prstGeom prst="rect">
            <a:avLst/>
          </a:prstGeom>
        </p:spPr>
      </p:pic>
      <p:pic>
        <p:nvPicPr>
          <p:cNvPr id="3" name="Picture 2">
            <a:extLst>
              <a:ext uri="{FF2B5EF4-FFF2-40B4-BE49-F238E27FC236}">
                <a16:creationId xmlns:a16="http://schemas.microsoft.com/office/drawing/2014/main" id="{A8E4F13F-87A9-4354-920A-3D838F708CA4}"/>
              </a:ext>
            </a:extLst>
          </p:cNvPr>
          <p:cNvPicPr>
            <a:picLocks noChangeAspect="1"/>
          </p:cNvPicPr>
          <p:nvPr/>
        </p:nvPicPr>
        <p:blipFill>
          <a:blip r:embed="rId3">
            <a:alphaModFix amt="20000"/>
          </a:blip>
          <a:stretch>
            <a:fillRect/>
          </a:stretch>
        </p:blipFill>
        <p:spPr>
          <a:xfrm>
            <a:off x="1348164" y="3017125"/>
            <a:ext cx="9152772" cy="823749"/>
          </a:xfrm>
          <a:prstGeom prst="rect">
            <a:avLst/>
          </a:prstGeom>
        </p:spPr>
      </p:pic>
      <p:pic>
        <p:nvPicPr>
          <p:cNvPr id="8" name="Picture 7">
            <a:extLst>
              <a:ext uri="{FF2B5EF4-FFF2-40B4-BE49-F238E27FC236}">
                <a16:creationId xmlns:a16="http://schemas.microsoft.com/office/drawing/2014/main" id="{2041AC79-AC09-4FA7-83DC-EAB978405AB1}"/>
              </a:ext>
            </a:extLst>
          </p:cNvPr>
          <p:cNvPicPr>
            <a:picLocks noChangeAspect="1"/>
          </p:cNvPicPr>
          <p:nvPr/>
        </p:nvPicPr>
        <p:blipFill>
          <a:blip r:embed="rId4">
            <a:alphaModFix amt="5000"/>
          </a:blip>
          <a:stretch>
            <a:fillRect/>
          </a:stretch>
        </p:blipFill>
        <p:spPr>
          <a:xfrm>
            <a:off x="2702379" y="2914424"/>
            <a:ext cx="8357507" cy="2931013"/>
          </a:xfrm>
          <a:prstGeom prst="rect">
            <a:avLst/>
          </a:prstGeom>
        </p:spPr>
      </p:pic>
      <p:pic>
        <p:nvPicPr>
          <p:cNvPr id="9" name="Picture 8">
            <a:extLst>
              <a:ext uri="{FF2B5EF4-FFF2-40B4-BE49-F238E27FC236}">
                <a16:creationId xmlns:a16="http://schemas.microsoft.com/office/drawing/2014/main" id="{585B4180-9BA9-4633-B3E2-AD0FC78633AB}"/>
              </a:ext>
            </a:extLst>
          </p:cNvPr>
          <p:cNvPicPr>
            <a:picLocks noChangeAspect="1"/>
          </p:cNvPicPr>
          <p:nvPr/>
        </p:nvPicPr>
        <p:blipFill>
          <a:blip r:embed="rId5"/>
          <a:stretch>
            <a:fillRect/>
          </a:stretch>
        </p:blipFill>
        <p:spPr>
          <a:xfrm>
            <a:off x="408214" y="3532980"/>
            <a:ext cx="8127547" cy="1684138"/>
          </a:xfrm>
          <a:prstGeom prst="rect">
            <a:avLst/>
          </a:prstGeom>
        </p:spPr>
      </p:pic>
      <p:cxnSp>
        <p:nvCxnSpPr>
          <p:cNvPr id="10" name="Straight Connector 9">
            <a:extLst>
              <a:ext uri="{FF2B5EF4-FFF2-40B4-BE49-F238E27FC236}">
                <a16:creationId xmlns:a16="http://schemas.microsoft.com/office/drawing/2014/main" id="{FF6DE9DB-EB2B-44E7-BC0B-DB2A06C21421}"/>
              </a:ext>
            </a:extLst>
          </p:cNvPr>
          <p:cNvCxnSpPr>
            <a:cxnSpLocks/>
          </p:cNvCxnSpPr>
          <p:nvPr/>
        </p:nvCxnSpPr>
        <p:spPr>
          <a:xfrm>
            <a:off x="4810805" y="3799861"/>
            <a:ext cx="1398134" cy="0"/>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ACF92B9F-DD2C-4C3D-B710-23A755718878}"/>
              </a:ext>
            </a:extLst>
          </p:cNvPr>
          <p:cNvCxnSpPr>
            <a:cxnSpLocks/>
          </p:cNvCxnSpPr>
          <p:nvPr/>
        </p:nvCxnSpPr>
        <p:spPr>
          <a:xfrm>
            <a:off x="6608309" y="4258421"/>
            <a:ext cx="1398134" cy="0"/>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C666E132-EB73-418A-AD83-3C5E15EBC6E0}"/>
              </a:ext>
            </a:extLst>
          </p:cNvPr>
          <p:cNvCxnSpPr>
            <a:cxnSpLocks/>
          </p:cNvCxnSpPr>
          <p:nvPr/>
        </p:nvCxnSpPr>
        <p:spPr>
          <a:xfrm>
            <a:off x="4214812" y="4488381"/>
            <a:ext cx="1398134" cy="0"/>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62A020F6-398E-4078-AB18-8482123A1461}"/>
              </a:ext>
            </a:extLst>
          </p:cNvPr>
          <p:cNvCxnSpPr>
            <a:cxnSpLocks/>
          </p:cNvCxnSpPr>
          <p:nvPr/>
        </p:nvCxnSpPr>
        <p:spPr>
          <a:xfrm>
            <a:off x="4214812" y="4934695"/>
            <a:ext cx="3422877" cy="0"/>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0C623DA7-8DDF-45FA-AE97-92C232CDD28C}"/>
              </a:ext>
            </a:extLst>
          </p:cNvPr>
          <p:cNvSpPr txBox="1"/>
          <p:nvPr/>
        </p:nvSpPr>
        <p:spPr>
          <a:xfrm>
            <a:off x="8848725" y="3840874"/>
            <a:ext cx="1339621" cy="707886"/>
          </a:xfrm>
          <a:prstGeom prst="rect">
            <a:avLst/>
          </a:prstGeom>
          <a:noFill/>
        </p:spPr>
        <p:txBody>
          <a:bodyPr wrap="square" rtlCol="0">
            <a:spAutoFit/>
          </a:bodyPr>
          <a:lstStyle/>
          <a:p>
            <a:r>
              <a:rPr lang="en-US" sz="4000" dirty="0">
                <a:ln w="19050">
                  <a:solidFill>
                    <a:schemeClr val="tx1"/>
                  </a:solidFill>
                </a:ln>
                <a:solidFill>
                  <a:srgbClr val="7030A0"/>
                </a:solidFill>
                <a:effectLst>
                  <a:outerShdw blurRad="38100" dist="25400" dir="5400000" algn="ctr" rotWithShape="0">
                    <a:srgbClr val="6E747A">
                      <a:alpha val="43000"/>
                    </a:srgbClr>
                  </a:outerShdw>
                </a:effectLst>
              </a:rPr>
              <a:t>AND</a:t>
            </a:r>
            <a:endParaRPr lang="en-US" dirty="0">
              <a:ln w="19050">
                <a:solidFill>
                  <a:schemeClr val="tx1"/>
                </a:solidFill>
              </a:ln>
              <a:solidFill>
                <a:srgbClr val="7030A0"/>
              </a:solidFill>
            </a:endParaRPr>
          </a:p>
        </p:txBody>
      </p:sp>
    </p:spTree>
    <p:extLst>
      <p:ext uri="{BB962C8B-B14F-4D97-AF65-F5344CB8AC3E}">
        <p14:creationId xmlns:p14="http://schemas.microsoft.com/office/powerpoint/2010/main" val="98138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alphaModFix amt="5000"/>
          </a:blip>
          <a:stretch>
            <a:fillRect/>
          </a:stretch>
        </p:blipFill>
        <p:spPr>
          <a:xfrm>
            <a:off x="1089931" y="2600422"/>
            <a:ext cx="7779203" cy="1357924"/>
          </a:xfrm>
          <a:prstGeom prst="rect">
            <a:avLst/>
          </a:prstGeom>
        </p:spPr>
      </p:pic>
      <p:pic>
        <p:nvPicPr>
          <p:cNvPr id="3" name="Picture 2">
            <a:extLst>
              <a:ext uri="{FF2B5EF4-FFF2-40B4-BE49-F238E27FC236}">
                <a16:creationId xmlns:a16="http://schemas.microsoft.com/office/drawing/2014/main" id="{A8E4F13F-87A9-4354-920A-3D838F708CA4}"/>
              </a:ext>
            </a:extLst>
          </p:cNvPr>
          <p:cNvPicPr>
            <a:picLocks noChangeAspect="1"/>
          </p:cNvPicPr>
          <p:nvPr/>
        </p:nvPicPr>
        <p:blipFill>
          <a:blip r:embed="rId3">
            <a:alphaModFix amt="20000"/>
          </a:blip>
          <a:stretch>
            <a:fillRect/>
          </a:stretch>
        </p:blipFill>
        <p:spPr>
          <a:xfrm>
            <a:off x="1348164" y="3017125"/>
            <a:ext cx="9152772" cy="823749"/>
          </a:xfrm>
          <a:prstGeom prst="rect">
            <a:avLst/>
          </a:prstGeom>
        </p:spPr>
      </p:pic>
      <p:pic>
        <p:nvPicPr>
          <p:cNvPr id="8" name="Picture 7">
            <a:extLst>
              <a:ext uri="{FF2B5EF4-FFF2-40B4-BE49-F238E27FC236}">
                <a16:creationId xmlns:a16="http://schemas.microsoft.com/office/drawing/2014/main" id="{2041AC79-AC09-4FA7-83DC-EAB978405AB1}"/>
              </a:ext>
            </a:extLst>
          </p:cNvPr>
          <p:cNvPicPr>
            <a:picLocks noChangeAspect="1"/>
          </p:cNvPicPr>
          <p:nvPr/>
        </p:nvPicPr>
        <p:blipFill>
          <a:blip r:embed="rId4">
            <a:alphaModFix amt="5000"/>
          </a:blip>
          <a:stretch>
            <a:fillRect/>
          </a:stretch>
        </p:blipFill>
        <p:spPr>
          <a:xfrm>
            <a:off x="2702379" y="2914424"/>
            <a:ext cx="8357507" cy="2931013"/>
          </a:xfrm>
          <a:prstGeom prst="rect">
            <a:avLst/>
          </a:prstGeom>
        </p:spPr>
      </p:pic>
      <p:pic>
        <p:nvPicPr>
          <p:cNvPr id="9" name="Picture 8">
            <a:extLst>
              <a:ext uri="{FF2B5EF4-FFF2-40B4-BE49-F238E27FC236}">
                <a16:creationId xmlns:a16="http://schemas.microsoft.com/office/drawing/2014/main" id="{585B4180-9BA9-4633-B3E2-AD0FC78633AB}"/>
              </a:ext>
            </a:extLst>
          </p:cNvPr>
          <p:cNvPicPr>
            <a:picLocks noChangeAspect="1"/>
          </p:cNvPicPr>
          <p:nvPr/>
        </p:nvPicPr>
        <p:blipFill>
          <a:blip r:embed="rId5"/>
          <a:stretch>
            <a:fillRect/>
          </a:stretch>
        </p:blipFill>
        <p:spPr>
          <a:xfrm>
            <a:off x="408214" y="3532980"/>
            <a:ext cx="8127547" cy="1684138"/>
          </a:xfrm>
          <a:prstGeom prst="rect">
            <a:avLst/>
          </a:prstGeom>
        </p:spPr>
      </p:pic>
      <p:cxnSp>
        <p:nvCxnSpPr>
          <p:cNvPr id="10" name="Straight Connector 9">
            <a:extLst>
              <a:ext uri="{FF2B5EF4-FFF2-40B4-BE49-F238E27FC236}">
                <a16:creationId xmlns:a16="http://schemas.microsoft.com/office/drawing/2014/main" id="{FF6DE9DB-EB2B-44E7-BC0B-DB2A06C21421}"/>
              </a:ext>
            </a:extLst>
          </p:cNvPr>
          <p:cNvCxnSpPr>
            <a:cxnSpLocks/>
          </p:cNvCxnSpPr>
          <p:nvPr/>
        </p:nvCxnSpPr>
        <p:spPr>
          <a:xfrm>
            <a:off x="4810805" y="3799861"/>
            <a:ext cx="1398134" cy="0"/>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ACF92B9F-DD2C-4C3D-B710-23A755718878}"/>
              </a:ext>
            </a:extLst>
          </p:cNvPr>
          <p:cNvCxnSpPr>
            <a:cxnSpLocks/>
          </p:cNvCxnSpPr>
          <p:nvPr/>
        </p:nvCxnSpPr>
        <p:spPr>
          <a:xfrm>
            <a:off x="6608309" y="4258421"/>
            <a:ext cx="1398134" cy="0"/>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C666E132-EB73-418A-AD83-3C5E15EBC6E0}"/>
              </a:ext>
            </a:extLst>
          </p:cNvPr>
          <p:cNvCxnSpPr>
            <a:cxnSpLocks/>
          </p:cNvCxnSpPr>
          <p:nvPr/>
        </p:nvCxnSpPr>
        <p:spPr>
          <a:xfrm>
            <a:off x="4214812" y="4488381"/>
            <a:ext cx="1398134" cy="0"/>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62A020F6-398E-4078-AB18-8482123A1461}"/>
              </a:ext>
            </a:extLst>
          </p:cNvPr>
          <p:cNvCxnSpPr>
            <a:cxnSpLocks/>
          </p:cNvCxnSpPr>
          <p:nvPr/>
        </p:nvCxnSpPr>
        <p:spPr>
          <a:xfrm>
            <a:off x="4214812" y="4934695"/>
            <a:ext cx="3422877" cy="0"/>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0C623DA7-8DDF-45FA-AE97-92C232CDD28C}"/>
              </a:ext>
            </a:extLst>
          </p:cNvPr>
          <p:cNvSpPr txBox="1"/>
          <p:nvPr/>
        </p:nvSpPr>
        <p:spPr>
          <a:xfrm>
            <a:off x="8848725" y="3840874"/>
            <a:ext cx="1339621" cy="707886"/>
          </a:xfrm>
          <a:prstGeom prst="rect">
            <a:avLst/>
          </a:prstGeom>
          <a:noFill/>
        </p:spPr>
        <p:txBody>
          <a:bodyPr wrap="square" rtlCol="0">
            <a:spAutoFit/>
          </a:bodyPr>
          <a:lstStyle/>
          <a:p>
            <a:r>
              <a:rPr lang="en-US" sz="4000" dirty="0">
                <a:ln w="19050">
                  <a:solidFill>
                    <a:schemeClr val="tx1"/>
                  </a:solidFill>
                </a:ln>
                <a:solidFill>
                  <a:srgbClr val="7030A0"/>
                </a:solidFill>
                <a:effectLst>
                  <a:outerShdw blurRad="38100" dist="25400" dir="5400000" algn="ctr" rotWithShape="0">
                    <a:srgbClr val="6E747A">
                      <a:alpha val="43000"/>
                    </a:srgbClr>
                  </a:outerShdw>
                </a:effectLst>
              </a:rPr>
              <a:t>AND</a:t>
            </a:r>
            <a:endParaRPr lang="en-US" dirty="0">
              <a:ln w="19050">
                <a:solidFill>
                  <a:schemeClr val="tx1"/>
                </a:solidFill>
              </a:ln>
              <a:solidFill>
                <a:srgbClr val="7030A0"/>
              </a:solidFill>
            </a:endParaRPr>
          </a:p>
        </p:txBody>
      </p:sp>
      <p:sp>
        <p:nvSpPr>
          <p:cNvPr id="15" name="TextBox 14">
            <a:extLst>
              <a:ext uri="{FF2B5EF4-FFF2-40B4-BE49-F238E27FC236}">
                <a16:creationId xmlns:a16="http://schemas.microsoft.com/office/drawing/2014/main" id="{787A40B2-6EFA-44AC-B163-8F5791C472D4}"/>
              </a:ext>
            </a:extLst>
          </p:cNvPr>
          <p:cNvSpPr txBox="1"/>
          <p:nvPr/>
        </p:nvSpPr>
        <p:spPr>
          <a:xfrm>
            <a:off x="8763338" y="1844514"/>
            <a:ext cx="2467660" cy="2862322"/>
          </a:xfrm>
          <a:prstGeom prst="rect">
            <a:avLst/>
          </a:prstGeom>
          <a:solidFill>
            <a:schemeClr val="bg1"/>
          </a:solidFill>
        </p:spPr>
        <p:txBody>
          <a:bodyPr wrap="square" rtlCol="0">
            <a:spAutoFit/>
          </a:bodyPr>
          <a:lstStyle/>
          <a:p>
            <a:r>
              <a:rPr lang="en-US" sz="2400" dirty="0">
                <a:solidFill>
                  <a:srgbClr val="7030A0"/>
                </a:solidFill>
              </a:rPr>
              <a:t>An entire </a:t>
            </a:r>
            <a:r>
              <a:rPr lang="en-US" sz="2400" u="sng" dirty="0">
                <a:solidFill>
                  <a:srgbClr val="7030A0"/>
                </a:solidFill>
              </a:rPr>
              <a:t>Sector</a:t>
            </a:r>
          </a:p>
          <a:p>
            <a:endParaRPr lang="en-US" sz="2400" u="sng" dirty="0">
              <a:solidFill>
                <a:srgbClr val="7030A0"/>
              </a:solidFill>
            </a:endParaRPr>
          </a:p>
          <a:p>
            <a:r>
              <a:rPr lang="en-US" sz="3600" b="1" dirty="0">
                <a:solidFill>
                  <a:srgbClr val="7030A0"/>
                </a:solidFill>
              </a:rPr>
              <a:t>         +</a:t>
            </a:r>
          </a:p>
          <a:p>
            <a:endParaRPr lang="en-US" sz="2400" u="sng" dirty="0">
              <a:solidFill>
                <a:srgbClr val="7030A0"/>
              </a:solidFill>
            </a:endParaRPr>
          </a:p>
          <a:p>
            <a:r>
              <a:rPr lang="en-US" sz="2400" u="sng" dirty="0">
                <a:solidFill>
                  <a:srgbClr val="7030A0"/>
                </a:solidFill>
              </a:rPr>
              <a:t>Non-Finance Companies</a:t>
            </a:r>
            <a:r>
              <a:rPr lang="en-US" sz="2400" dirty="0">
                <a:solidFill>
                  <a:srgbClr val="7030A0"/>
                </a:solidFill>
              </a:rPr>
              <a:t> that do Finance.</a:t>
            </a:r>
          </a:p>
        </p:txBody>
      </p:sp>
    </p:spTree>
    <p:extLst>
      <p:ext uri="{BB962C8B-B14F-4D97-AF65-F5344CB8AC3E}">
        <p14:creationId xmlns:p14="http://schemas.microsoft.com/office/powerpoint/2010/main" val="15218542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alphaModFix amt="5000"/>
          </a:blip>
          <a:stretch>
            <a:fillRect/>
          </a:stretch>
        </p:blipFill>
        <p:spPr>
          <a:xfrm>
            <a:off x="1089931" y="2600422"/>
            <a:ext cx="7779203" cy="1357924"/>
          </a:xfrm>
          <a:prstGeom prst="rect">
            <a:avLst/>
          </a:prstGeom>
        </p:spPr>
      </p:pic>
      <p:pic>
        <p:nvPicPr>
          <p:cNvPr id="3" name="Picture 2">
            <a:extLst>
              <a:ext uri="{FF2B5EF4-FFF2-40B4-BE49-F238E27FC236}">
                <a16:creationId xmlns:a16="http://schemas.microsoft.com/office/drawing/2014/main" id="{A8E4F13F-87A9-4354-920A-3D838F708CA4}"/>
              </a:ext>
            </a:extLst>
          </p:cNvPr>
          <p:cNvPicPr>
            <a:picLocks noChangeAspect="1"/>
          </p:cNvPicPr>
          <p:nvPr/>
        </p:nvPicPr>
        <p:blipFill>
          <a:blip r:embed="rId3">
            <a:alphaModFix amt="20000"/>
          </a:blip>
          <a:stretch>
            <a:fillRect/>
          </a:stretch>
        </p:blipFill>
        <p:spPr>
          <a:xfrm>
            <a:off x="1348164" y="3017125"/>
            <a:ext cx="9152772" cy="823749"/>
          </a:xfrm>
          <a:prstGeom prst="rect">
            <a:avLst/>
          </a:prstGeom>
        </p:spPr>
      </p:pic>
      <p:pic>
        <p:nvPicPr>
          <p:cNvPr id="8" name="Picture 7">
            <a:extLst>
              <a:ext uri="{FF2B5EF4-FFF2-40B4-BE49-F238E27FC236}">
                <a16:creationId xmlns:a16="http://schemas.microsoft.com/office/drawing/2014/main" id="{2041AC79-AC09-4FA7-83DC-EAB978405AB1}"/>
              </a:ext>
            </a:extLst>
          </p:cNvPr>
          <p:cNvPicPr>
            <a:picLocks noChangeAspect="1"/>
          </p:cNvPicPr>
          <p:nvPr/>
        </p:nvPicPr>
        <p:blipFill>
          <a:blip r:embed="rId4">
            <a:alphaModFix amt="5000"/>
          </a:blip>
          <a:stretch>
            <a:fillRect/>
          </a:stretch>
        </p:blipFill>
        <p:spPr>
          <a:xfrm>
            <a:off x="2702379" y="2914424"/>
            <a:ext cx="8357507" cy="2931013"/>
          </a:xfrm>
          <a:prstGeom prst="rect">
            <a:avLst/>
          </a:prstGeom>
        </p:spPr>
      </p:pic>
      <p:pic>
        <p:nvPicPr>
          <p:cNvPr id="9" name="Picture 8">
            <a:extLst>
              <a:ext uri="{FF2B5EF4-FFF2-40B4-BE49-F238E27FC236}">
                <a16:creationId xmlns:a16="http://schemas.microsoft.com/office/drawing/2014/main" id="{585B4180-9BA9-4633-B3E2-AD0FC78633AB}"/>
              </a:ext>
            </a:extLst>
          </p:cNvPr>
          <p:cNvPicPr>
            <a:picLocks noChangeAspect="1"/>
          </p:cNvPicPr>
          <p:nvPr/>
        </p:nvPicPr>
        <p:blipFill>
          <a:blip r:embed="rId5">
            <a:alphaModFix amt="20000"/>
          </a:blip>
          <a:stretch>
            <a:fillRect/>
          </a:stretch>
        </p:blipFill>
        <p:spPr>
          <a:xfrm>
            <a:off x="408214" y="3532980"/>
            <a:ext cx="8127547" cy="1684138"/>
          </a:xfrm>
          <a:prstGeom prst="rect">
            <a:avLst/>
          </a:prstGeom>
        </p:spPr>
      </p:pic>
      <p:pic>
        <p:nvPicPr>
          <p:cNvPr id="10" name="Picture 9">
            <a:extLst>
              <a:ext uri="{FF2B5EF4-FFF2-40B4-BE49-F238E27FC236}">
                <a16:creationId xmlns:a16="http://schemas.microsoft.com/office/drawing/2014/main" id="{198543DC-9D09-40F0-8777-DAC52DB5D93A}"/>
              </a:ext>
            </a:extLst>
          </p:cNvPr>
          <p:cNvPicPr>
            <a:picLocks noChangeAspect="1"/>
          </p:cNvPicPr>
          <p:nvPr/>
        </p:nvPicPr>
        <p:blipFill>
          <a:blip r:embed="rId6"/>
          <a:stretch>
            <a:fillRect/>
          </a:stretch>
        </p:blipFill>
        <p:spPr>
          <a:xfrm>
            <a:off x="408214" y="3702462"/>
            <a:ext cx="10759169" cy="1543477"/>
          </a:xfrm>
          <a:prstGeom prst="rect">
            <a:avLst/>
          </a:prstGeom>
        </p:spPr>
      </p:pic>
      <p:cxnSp>
        <p:nvCxnSpPr>
          <p:cNvPr id="11" name="Straight Connector 10">
            <a:extLst>
              <a:ext uri="{FF2B5EF4-FFF2-40B4-BE49-F238E27FC236}">
                <a16:creationId xmlns:a16="http://schemas.microsoft.com/office/drawing/2014/main" id="{17BCF84E-0F44-4B62-B4BF-1E6051991F24}"/>
              </a:ext>
            </a:extLst>
          </p:cNvPr>
          <p:cNvCxnSpPr>
            <a:cxnSpLocks/>
          </p:cNvCxnSpPr>
          <p:nvPr/>
        </p:nvCxnSpPr>
        <p:spPr>
          <a:xfrm>
            <a:off x="7437664" y="4057034"/>
            <a:ext cx="1498147" cy="0"/>
          </a:xfrm>
          <a:prstGeom prst="line">
            <a:avLst/>
          </a:prstGeom>
          <a:ln>
            <a:solidFill>
              <a:schemeClr val="accent3">
                <a:lumMod val="75000"/>
              </a:schemeClr>
            </a:solidFill>
          </a:ln>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7943B140-8F21-4808-80E6-9DE60E30B608}"/>
              </a:ext>
            </a:extLst>
          </p:cNvPr>
          <p:cNvCxnSpPr>
            <a:cxnSpLocks/>
          </p:cNvCxnSpPr>
          <p:nvPr/>
        </p:nvCxnSpPr>
        <p:spPr>
          <a:xfrm>
            <a:off x="5346926" y="4364556"/>
            <a:ext cx="1204913" cy="0"/>
          </a:xfrm>
          <a:prstGeom prst="line">
            <a:avLst/>
          </a:prstGeom>
          <a:ln>
            <a:solidFill>
              <a:schemeClr val="accent3">
                <a:lumMod val="75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07367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alphaModFix amt="5000"/>
          </a:blip>
          <a:stretch>
            <a:fillRect/>
          </a:stretch>
        </p:blipFill>
        <p:spPr>
          <a:xfrm>
            <a:off x="1089931" y="2600422"/>
            <a:ext cx="7779203" cy="1357924"/>
          </a:xfrm>
          <a:prstGeom prst="rect">
            <a:avLst/>
          </a:prstGeom>
        </p:spPr>
      </p:pic>
      <p:pic>
        <p:nvPicPr>
          <p:cNvPr id="3" name="Picture 2">
            <a:extLst>
              <a:ext uri="{FF2B5EF4-FFF2-40B4-BE49-F238E27FC236}">
                <a16:creationId xmlns:a16="http://schemas.microsoft.com/office/drawing/2014/main" id="{A8E4F13F-87A9-4354-920A-3D838F708CA4}"/>
              </a:ext>
            </a:extLst>
          </p:cNvPr>
          <p:cNvPicPr>
            <a:picLocks noChangeAspect="1"/>
          </p:cNvPicPr>
          <p:nvPr/>
        </p:nvPicPr>
        <p:blipFill>
          <a:blip r:embed="rId3">
            <a:alphaModFix amt="20000"/>
          </a:blip>
          <a:stretch>
            <a:fillRect/>
          </a:stretch>
        </p:blipFill>
        <p:spPr>
          <a:xfrm>
            <a:off x="1348164" y="3017125"/>
            <a:ext cx="9152772" cy="823749"/>
          </a:xfrm>
          <a:prstGeom prst="rect">
            <a:avLst/>
          </a:prstGeom>
        </p:spPr>
      </p:pic>
      <p:pic>
        <p:nvPicPr>
          <p:cNvPr id="8" name="Picture 7">
            <a:extLst>
              <a:ext uri="{FF2B5EF4-FFF2-40B4-BE49-F238E27FC236}">
                <a16:creationId xmlns:a16="http://schemas.microsoft.com/office/drawing/2014/main" id="{2041AC79-AC09-4FA7-83DC-EAB978405AB1}"/>
              </a:ext>
            </a:extLst>
          </p:cNvPr>
          <p:cNvPicPr>
            <a:picLocks noChangeAspect="1"/>
          </p:cNvPicPr>
          <p:nvPr/>
        </p:nvPicPr>
        <p:blipFill>
          <a:blip r:embed="rId4">
            <a:alphaModFix amt="5000"/>
          </a:blip>
          <a:stretch>
            <a:fillRect/>
          </a:stretch>
        </p:blipFill>
        <p:spPr>
          <a:xfrm>
            <a:off x="2702379" y="2914424"/>
            <a:ext cx="8357507" cy="2931013"/>
          </a:xfrm>
          <a:prstGeom prst="rect">
            <a:avLst/>
          </a:prstGeom>
        </p:spPr>
      </p:pic>
      <p:pic>
        <p:nvPicPr>
          <p:cNvPr id="9" name="Picture 8">
            <a:extLst>
              <a:ext uri="{FF2B5EF4-FFF2-40B4-BE49-F238E27FC236}">
                <a16:creationId xmlns:a16="http://schemas.microsoft.com/office/drawing/2014/main" id="{585B4180-9BA9-4633-B3E2-AD0FC78633AB}"/>
              </a:ext>
            </a:extLst>
          </p:cNvPr>
          <p:cNvPicPr>
            <a:picLocks noChangeAspect="1"/>
          </p:cNvPicPr>
          <p:nvPr/>
        </p:nvPicPr>
        <p:blipFill>
          <a:blip r:embed="rId5">
            <a:alphaModFix amt="20000"/>
          </a:blip>
          <a:stretch>
            <a:fillRect/>
          </a:stretch>
        </p:blipFill>
        <p:spPr>
          <a:xfrm>
            <a:off x="408214" y="3532980"/>
            <a:ext cx="8127547" cy="1684138"/>
          </a:xfrm>
          <a:prstGeom prst="rect">
            <a:avLst/>
          </a:prstGeom>
        </p:spPr>
      </p:pic>
      <p:pic>
        <p:nvPicPr>
          <p:cNvPr id="10" name="Picture 9">
            <a:extLst>
              <a:ext uri="{FF2B5EF4-FFF2-40B4-BE49-F238E27FC236}">
                <a16:creationId xmlns:a16="http://schemas.microsoft.com/office/drawing/2014/main" id="{198543DC-9D09-40F0-8777-DAC52DB5D93A}"/>
              </a:ext>
            </a:extLst>
          </p:cNvPr>
          <p:cNvPicPr>
            <a:picLocks noChangeAspect="1"/>
          </p:cNvPicPr>
          <p:nvPr/>
        </p:nvPicPr>
        <p:blipFill>
          <a:blip r:embed="rId6"/>
          <a:stretch>
            <a:fillRect/>
          </a:stretch>
        </p:blipFill>
        <p:spPr>
          <a:xfrm>
            <a:off x="408214" y="3702462"/>
            <a:ext cx="10759169" cy="1543477"/>
          </a:xfrm>
          <a:prstGeom prst="rect">
            <a:avLst/>
          </a:prstGeom>
        </p:spPr>
      </p:pic>
      <p:cxnSp>
        <p:nvCxnSpPr>
          <p:cNvPr id="11" name="Straight Connector 10">
            <a:extLst>
              <a:ext uri="{FF2B5EF4-FFF2-40B4-BE49-F238E27FC236}">
                <a16:creationId xmlns:a16="http://schemas.microsoft.com/office/drawing/2014/main" id="{17BCF84E-0F44-4B62-B4BF-1E6051991F24}"/>
              </a:ext>
            </a:extLst>
          </p:cNvPr>
          <p:cNvCxnSpPr>
            <a:cxnSpLocks/>
          </p:cNvCxnSpPr>
          <p:nvPr/>
        </p:nvCxnSpPr>
        <p:spPr>
          <a:xfrm>
            <a:off x="7437664" y="4057034"/>
            <a:ext cx="1498147" cy="0"/>
          </a:xfrm>
          <a:prstGeom prst="line">
            <a:avLst/>
          </a:prstGeom>
          <a:ln>
            <a:solidFill>
              <a:schemeClr val="accent3">
                <a:lumMod val="75000"/>
              </a:schemeClr>
            </a:solidFill>
          </a:ln>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7943B140-8F21-4808-80E6-9DE60E30B608}"/>
              </a:ext>
            </a:extLst>
          </p:cNvPr>
          <p:cNvCxnSpPr>
            <a:cxnSpLocks/>
          </p:cNvCxnSpPr>
          <p:nvPr/>
        </p:nvCxnSpPr>
        <p:spPr>
          <a:xfrm>
            <a:off x="5346926" y="4364556"/>
            <a:ext cx="1204913" cy="0"/>
          </a:xfrm>
          <a:prstGeom prst="line">
            <a:avLst/>
          </a:prstGeom>
          <a:ln>
            <a:solidFill>
              <a:schemeClr val="accent3">
                <a:lumMod val="75000"/>
              </a:schemeClr>
            </a:solidFill>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1E706EFB-F8AF-4AEF-849E-22A0F7DD5008}"/>
              </a:ext>
            </a:extLst>
          </p:cNvPr>
          <p:cNvSpPr txBox="1"/>
          <p:nvPr/>
        </p:nvSpPr>
        <p:spPr>
          <a:xfrm>
            <a:off x="8763338" y="1844514"/>
            <a:ext cx="2467660" cy="830997"/>
          </a:xfrm>
          <a:prstGeom prst="rect">
            <a:avLst/>
          </a:prstGeom>
          <a:solidFill>
            <a:schemeClr val="bg1"/>
          </a:solidFill>
        </p:spPr>
        <p:txBody>
          <a:bodyPr wrap="square" rtlCol="0">
            <a:spAutoFit/>
          </a:bodyPr>
          <a:lstStyle/>
          <a:p>
            <a:r>
              <a:rPr lang="en-US" sz="2400" u="sng" dirty="0">
                <a:solidFill>
                  <a:schemeClr val="accent3">
                    <a:lumMod val="75000"/>
                  </a:schemeClr>
                </a:solidFill>
              </a:rPr>
              <a:t>A way</a:t>
            </a:r>
            <a:r>
              <a:rPr lang="en-US" sz="2400" b="1" dirty="0">
                <a:solidFill>
                  <a:schemeClr val="accent3">
                    <a:lumMod val="75000"/>
                  </a:schemeClr>
                </a:solidFill>
              </a:rPr>
              <a:t> </a:t>
            </a:r>
            <a:r>
              <a:rPr lang="en-US" sz="2400" dirty="0">
                <a:solidFill>
                  <a:schemeClr val="accent3">
                    <a:lumMod val="75000"/>
                  </a:schemeClr>
                </a:solidFill>
              </a:rPr>
              <a:t>of doing transactions</a:t>
            </a:r>
            <a:endParaRPr lang="en-US" sz="2400" u="sng" dirty="0">
              <a:solidFill>
                <a:schemeClr val="accent3">
                  <a:lumMod val="75000"/>
                </a:schemeClr>
              </a:solidFill>
            </a:endParaRPr>
          </a:p>
        </p:txBody>
      </p:sp>
    </p:spTree>
    <p:extLst>
      <p:ext uri="{BB962C8B-B14F-4D97-AF65-F5344CB8AC3E}">
        <p14:creationId xmlns:p14="http://schemas.microsoft.com/office/powerpoint/2010/main" val="4082579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alphaModFix amt="5000"/>
          </a:blip>
          <a:stretch>
            <a:fillRect/>
          </a:stretch>
        </p:blipFill>
        <p:spPr>
          <a:xfrm>
            <a:off x="1089931" y="2600422"/>
            <a:ext cx="7779203" cy="1357924"/>
          </a:xfrm>
          <a:prstGeom prst="rect">
            <a:avLst/>
          </a:prstGeom>
        </p:spPr>
      </p:pic>
      <p:pic>
        <p:nvPicPr>
          <p:cNvPr id="3" name="Picture 2">
            <a:extLst>
              <a:ext uri="{FF2B5EF4-FFF2-40B4-BE49-F238E27FC236}">
                <a16:creationId xmlns:a16="http://schemas.microsoft.com/office/drawing/2014/main" id="{A8E4F13F-87A9-4354-920A-3D838F708CA4}"/>
              </a:ext>
            </a:extLst>
          </p:cNvPr>
          <p:cNvPicPr>
            <a:picLocks noChangeAspect="1"/>
          </p:cNvPicPr>
          <p:nvPr/>
        </p:nvPicPr>
        <p:blipFill>
          <a:blip r:embed="rId3">
            <a:alphaModFix amt="5000"/>
          </a:blip>
          <a:stretch>
            <a:fillRect/>
          </a:stretch>
        </p:blipFill>
        <p:spPr>
          <a:xfrm>
            <a:off x="1348164" y="3017125"/>
            <a:ext cx="9152772" cy="823749"/>
          </a:xfrm>
          <a:prstGeom prst="rect">
            <a:avLst/>
          </a:prstGeom>
        </p:spPr>
      </p:pic>
      <p:pic>
        <p:nvPicPr>
          <p:cNvPr id="8" name="Picture 7">
            <a:extLst>
              <a:ext uri="{FF2B5EF4-FFF2-40B4-BE49-F238E27FC236}">
                <a16:creationId xmlns:a16="http://schemas.microsoft.com/office/drawing/2014/main" id="{2041AC79-AC09-4FA7-83DC-EAB978405AB1}"/>
              </a:ext>
            </a:extLst>
          </p:cNvPr>
          <p:cNvPicPr>
            <a:picLocks noChangeAspect="1"/>
          </p:cNvPicPr>
          <p:nvPr/>
        </p:nvPicPr>
        <p:blipFill>
          <a:blip r:embed="rId4">
            <a:alphaModFix amt="5000"/>
          </a:blip>
          <a:stretch>
            <a:fillRect/>
          </a:stretch>
        </p:blipFill>
        <p:spPr>
          <a:xfrm>
            <a:off x="2702379" y="2914424"/>
            <a:ext cx="8357507" cy="2931013"/>
          </a:xfrm>
          <a:prstGeom prst="rect">
            <a:avLst/>
          </a:prstGeom>
        </p:spPr>
      </p:pic>
      <p:pic>
        <p:nvPicPr>
          <p:cNvPr id="9" name="Picture 8">
            <a:extLst>
              <a:ext uri="{FF2B5EF4-FFF2-40B4-BE49-F238E27FC236}">
                <a16:creationId xmlns:a16="http://schemas.microsoft.com/office/drawing/2014/main" id="{585B4180-9BA9-4633-B3E2-AD0FC78633AB}"/>
              </a:ext>
            </a:extLst>
          </p:cNvPr>
          <p:cNvPicPr>
            <a:picLocks noChangeAspect="1"/>
          </p:cNvPicPr>
          <p:nvPr/>
        </p:nvPicPr>
        <p:blipFill>
          <a:blip r:embed="rId5">
            <a:alphaModFix amt="20000"/>
          </a:blip>
          <a:stretch>
            <a:fillRect/>
          </a:stretch>
        </p:blipFill>
        <p:spPr>
          <a:xfrm>
            <a:off x="408214" y="3532980"/>
            <a:ext cx="8127547" cy="1684138"/>
          </a:xfrm>
          <a:prstGeom prst="rect">
            <a:avLst/>
          </a:prstGeom>
        </p:spPr>
      </p:pic>
      <p:pic>
        <p:nvPicPr>
          <p:cNvPr id="10" name="Picture 9">
            <a:extLst>
              <a:ext uri="{FF2B5EF4-FFF2-40B4-BE49-F238E27FC236}">
                <a16:creationId xmlns:a16="http://schemas.microsoft.com/office/drawing/2014/main" id="{198543DC-9D09-40F0-8777-DAC52DB5D93A}"/>
              </a:ext>
            </a:extLst>
          </p:cNvPr>
          <p:cNvPicPr>
            <a:picLocks noChangeAspect="1"/>
          </p:cNvPicPr>
          <p:nvPr/>
        </p:nvPicPr>
        <p:blipFill>
          <a:blip r:embed="rId6">
            <a:alphaModFix amt="20000"/>
          </a:blip>
          <a:stretch>
            <a:fillRect/>
          </a:stretch>
        </p:blipFill>
        <p:spPr>
          <a:xfrm>
            <a:off x="408214" y="3702462"/>
            <a:ext cx="10759169" cy="1543477"/>
          </a:xfrm>
          <a:prstGeom prst="rect">
            <a:avLst/>
          </a:prstGeom>
        </p:spPr>
      </p:pic>
      <p:pic>
        <p:nvPicPr>
          <p:cNvPr id="11" name="Picture 10">
            <a:extLst>
              <a:ext uri="{FF2B5EF4-FFF2-40B4-BE49-F238E27FC236}">
                <a16:creationId xmlns:a16="http://schemas.microsoft.com/office/drawing/2014/main" id="{7178D9AA-5197-4FA9-9D32-6051AB355415}"/>
              </a:ext>
            </a:extLst>
          </p:cNvPr>
          <p:cNvPicPr>
            <a:picLocks noChangeAspect="1"/>
          </p:cNvPicPr>
          <p:nvPr/>
        </p:nvPicPr>
        <p:blipFill>
          <a:blip r:embed="rId7"/>
          <a:stretch>
            <a:fillRect/>
          </a:stretch>
        </p:blipFill>
        <p:spPr>
          <a:xfrm>
            <a:off x="1796142" y="3365585"/>
            <a:ext cx="9424307" cy="1734126"/>
          </a:xfrm>
          <a:prstGeom prst="rect">
            <a:avLst/>
          </a:prstGeom>
        </p:spPr>
      </p:pic>
      <p:cxnSp>
        <p:nvCxnSpPr>
          <p:cNvPr id="12" name="Straight Connector 11">
            <a:extLst>
              <a:ext uri="{FF2B5EF4-FFF2-40B4-BE49-F238E27FC236}">
                <a16:creationId xmlns:a16="http://schemas.microsoft.com/office/drawing/2014/main" id="{4996E681-D665-4213-B230-84F33E69536D}"/>
              </a:ext>
            </a:extLst>
          </p:cNvPr>
          <p:cNvCxnSpPr>
            <a:cxnSpLocks/>
          </p:cNvCxnSpPr>
          <p:nvPr/>
        </p:nvCxnSpPr>
        <p:spPr>
          <a:xfrm>
            <a:off x="8752114" y="3718962"/>
            <a:ext cx="1179740" cy="4698"/>
          </a:xfrm>
          <a:prstGeom prst="line">
            <a:avLst/>
          </a:prstGeom>
          <a:ln>
            <a:solidFill>
              <a:schemeClr val="accent2">
                <a:lumMod val="50000"/>
              </a:schemeClr>
            </a:solidFill>
          </a:ln>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95F8286B-B0B4-484D-B885-1F117CBE1764}"/>
              </a:ext>
            </a:extLst>
          </p:cNvPr>
          <p:cNvCxnSpPr>
            <a:cxnSpLocks/>
          </p:cNvCxnSpPr>
          <p:nvPr/>
        </p:nvCxnSpPr>
        <p:spPr>
          <a:xfrm>
            <a:off x="7277779" y="3735906"/>
            <a:ext cx="829357" cy="0"/>
          </a:xfrm>
          <a:prstGeom prst="line">
            <a:avLst/>
          </a:prstGeom>
          <a:ln>
            <a:solidFill>
              <a:schemeClr val="accent2">
                <a:lumMod val="50000"/>
              </a:schemeClr>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6341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alphaModFix amt="5000"/>
          </a:blip>
          <a:stretch>
            <a:fillRect/>
          </a:stretch>
        </p:blipFill>
        <p:spPr>
          <a:xfrm>
            <a:off x="1089931" y="2600422"/>
            <a:ext cx="7779203" cy="1357924"/>
          </a:xfrm>
          <a:prstGeom prst="rect">
            <a:avLst/>
          </a:prstGeom>
        </p:spPr>
      </p:pic>
      <p:pic>
        <p:nvPicPr>
          <p:cNvPr id="3" name="Picture 2">
            <a:extLst>
              <a:ext uri="{FF2B5EF4-FFF2-40B4-BE49-F238E27FC236}">
                <a16:creationId xmlns:a16="http://schemas.microsoft.com/office/drawing/2014/main" id="{A8E4F13F-87A9-4354-920A-3D838F708CA4}"/>
              </a:ext>
            </a:extLst>
          </p:cNvPr>
          <p:cNvPicPr>
            <a:picLocks noChangeAspect="1"/>
          </p:cNvPicPr>
          <p:nvPr/>
        </p:nvPicPr>
        <p:blipFill>
          <a:blip r:embed="rId3">
            <a:alphaModFix amt="5000"/>
          </a:blip>
          <a:stretch>
            <a:fillRect/>
          </a:stretch>
        </p:blipFill>
        <p:spPr>
          <a:xfrm>
            <a:off x="1348164" y="3017125"/>
            <a:ext cx="9152772" cy="823749"/>
          </a:xfrm>
          <a:prstGeom prst="rect">
            <a:avLst/>
          </a:prstGeom>
        </p:spPr>
      </p:pic>
      <p:pic>
        <p:nvPicPr>
          <p:cNvPr id="8" name="Picture 7">
            <a:extLst>
              <a:ext uri="{FF2B5EF4-FFF2-40B4-BE49-F238E27FC236}">
                <a16:creationId xmlns:a16="http://schemas.microsoft.com/office/drawing/2014/main" id="{2041AC79-AC09-4FA7-83DC-EAB978405AB1}"/>
              </a:ext>
            </a:extLst>
          </p:cNvPr>
          <p:cNvPicPr>
            <a:picLocks noChangeAspect="1"/>
          </p:cNvPicPr>
          <p:nvPr/>
        </p:nvPicPr>
        <p:blipFill>
          <a:blip r:embed="rId4">
            <a:alphaModFix amt="5000"/>
          </a:blip>
          <a:stretch>
            <a:fillRect/>
          </a:stretch>
        </p:blipFill>
        <p:spPr>
          <a:xfrm>
            <a:off x="2702379" y="2914424"/>
            <a:ext cx="8357507" cy="2931013"/>
          </a:xfrm>
          <a:prstGeom prst="rect">
            <a:avLst/>
          </a:prstGeom>
        </p:spPr>
      </p:pic>
      <p:pic>
        <p:nvPicPr>
          <p:cNvPr id="9" name="Picture 8">
            <a:extLst>
              <a:ext uri="{FF2B5EF4-FFF2-40B4-BE49-F238E27FC236}">
                <a16:creationId xmlns:a16="http://schemas.microsoft.com/office/drawing/2014/main" id="{585B4180-9BA9-4633-B3E2-AD0FC78633AB}"/>
              </a:ext>
            </a:extLst>
          </p:cNvPr>
          <p:cNvPicPr>
            <a:picLocks noChangeAspect="1"/>
          </p:cNvPicPr>
          <p:nvPr/>
        </p:nvPicPr>
        <p:blipFill>
          <a:blip r:embed="rId5">
            <a:alphaModFix amt="20000"/>
          </a:blip>
          <a:stretch>
            <a:fillRect/>
          </a:stretch>
        </p:blipFill>
        <p:spPr>
          <a:xfrm>
            <a:off x="408214" y="3532980"/>
            <a:ext cx="8127547" cy="1684138"/>
          </a:xfrm>
          <a:prstGeom prst="rect">
            <a:avLst/>
          </a:prstGeom>
        </p:spPr>
      </p:pic>
      <p:pic>
        <p:nvPicPr>
          <p:cNvPr id="10" name="Picture 9">
            <a:extLst>
              <a:ext uri="{FF2B5EF4-FFF2-40B4-BE49-F238E27FC236}">
                <a16:creationId xmlns:a16="http://schemas.microsoft.com/office/drawing/2014/main" id="{198543DC-9D09-40F0-8777-DAC52DB5D93A}"/>
              </a:ext>
            </a:extLst>
          </p:cNvPr>
          <p:cNvPicPr>
            <a:picLocks noChangeAspect="1"/>
          </p:cNvPicPr>
          <p:nvPr/>
        </p:nvPicPr>
        <p:blipFill>
          <a:blip r:embed="rId6">
            <a:alphaModFix amt="20000"/>
          </a:blip>
          <a:stretch>
            <a:fillRect/>
          </a:stretch>
        </p:blipFill>
        <p:spPr>
          <a:xfrm>
            <a:off x="408214" y="3702462"/>
            <a:ext cx="10759169" cy="1543477"/>
          </a:xfrm>
          <a:prstGeom prst="rect">
            <a:avLst/>
          </a:prstGeom>
        </p:spPr>
      </p:pic>
      <p:pic>
        <p:nvPicPr>
          <p:cNvPr id="11" name="Picture 10">
            <a:extLst>
              <a:ext uri="{FF2B5EF4-FFF2-40B4-BE49-F238E27FC236}">
                <a16:creationId xmlns:a16="http://schemas.microsoft.com/office/drawing/2014/main" id="{7178D9AA-5197-4FA9-9D32-6051AB355415}"/>
              </a:ext>
            </a:extLst>
          </p:cNvPr>
          <p:cNvPicPr>
            <a:picLocks noChangeAspect="1"/>
          </p:cNvPicPr>
          <p:nvPr/>
        </p:nvPicPr>
        <p:blipFill>
          <a:blip r:embed="rId7"/>
          <a:stretch>
            <a:fillRect/>
          </a:stretch>
        </p:blipFill>
        <p:spPr>
          <a:xfrm>
            <a:off x="1796142" y="3365585"/>
            <a:ext cx="9424307" cy="1734126"/>
          </a:xfrm>
          <a:prstGeom prst="rect">
            <a:avLst/>
          </a:prstGeom>
        </p:spPr>
      </p:pic>
      <p:cxnSp>
        <p:nvCxnSpPr>
          <p:cNvPr id="12" name="Straight Connector 11">
            <a:extLst>
              <a:ext uri="{FF2B5EF4-FFF2-40B4-BE49-F238E27FC236}">
                <a16:creationId xmlns:a16="http://schemas.microsoft.com/office/drawing/2014/main" id="{4996E681-D665-4213-B230-84F33E69536D}"/>
              </a:ext>
            </a:extLst>
          </p:cNvPr>
          <p:cNvCxnSpPr>
            <a:cxnSpLocks/>
          </p:cNvCxnSpPr>
          <p:nvPr/>
        </p:nvCxnSpPr>
        <p:spPr>
          <a:xfrm>
            <a:off x="8752114" y="3718962"/>
            <a:ext cx="1179740" cy="4698"/>
          </a:xfrm>
          <a:prstGeom prst="line">
            <a:avLst/>
          </a:prstGeom>
          <a:ln>
            <a:solidFill>
              <a:schemeClr val="accent2">
                <a:lumMod val="50000"/>
              </a:schemeClr>
            </a:solidFill>
          </a:ln>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95F8286B-B0B4-484D-B885-1F117CBE1764}"/>
              </a:ext>
            </a:extLst>
          </p:cNvPr>
          <p:cNvCxnSpPr>
            <a:cxnSpLocks/>
          </p:cNvCxnSpPr>
          <p:nvPr/>
        </p:nvCxnSpPr>
        <p:spPr>
          <a:xfrm>
            <a:off x="7277779" y="3735906"/>
            <a:ext cx="829357" cy="0"/>
          </a:xfrm>
          <a:prstGeom prst="line">
            <a:avLst/>
          </a:prstGeom>
          <a:ln>
            <a:solidFill>
              <a:schemeClr val="accent2">
                <a:lumMod val="50000"/>
              </a:schemeClr>
            </a:solidFill>
          </a:ln>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E5DCEA5D-8C09-4EC8-AC2B-38036077E739}"/>
              </a:ext>
            </a:extLst>
          </p:cNvPr>
          <p:cNvCxnSpPr>
            <a:cxnSpLocks/>
          </p:cNvCxnSpPr>
          <p:nvPr/>
        </p:nvCxnSpPr>
        <p:spPr>
          <a:xfrm>
            <a:off x="8250689" y="4251617"/>
            <a:ext cx="2554743" cy="0"/>
          </a:xfrm>
          <a:prstGeom prst="line">
            <a:avLst/>
          </a:prstGeom>
          <a:ln>
            <a:solidFill>
              <a:schemeClr val="accent2">
                <a:lumMod val="50000"/>
              </a:schemeClr>
            </a:solidFill>
          </a:ln>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F3C124A9-1EC7-4D46-BEC7-5DB4BA1A74C8}"/>
              </a:ext>
            </a:extLst>
          </p:cNvPr>
          <p:cNvCxnSpPr>
            <a:cxnSpLocks/>
          </p:cNvCxnSpPr>
          <p:nvPr/>
        </p:nvCxnSpPr>
        <p:spPr>
          <a:xfrm>
            <a:off x="6145664" y="4542810"/>
            <a:ext cx="2982007" cy="0"/>
          </a:xfrm>
          <a:prstGeom prst="line">
            <a:avLst/>
          </a:prstGeom>
          <a:ln>
            <a:solidFill>
              <a:schemeClr val="accent2">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28152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alphaModFix amt="5000"/>
          </a:blip>
          <a:stretch>
            <a:fillRect/>
          </a:stretch>
        </p:blipFill>
        <p:spPr>
          <a:xfrm>
            <a:off x="1089931" y="2600422"/>
            <a:ext cx="7779203" cy="1357924"/>
          </a:xfrm>
          <a:prstGeom prst="rect">
            <a:avLst/>
          </a:prstGeom>
        </p:spPr>
      </p:pic>
      <p:pic>
        <p:nvPicPr>
          <p:cNvPr id="3" name="Picture 2">
            <a:extLst>
              <a:ext uri="{FF2B5EF4-FFF2-40B4-BE49-F238E27FC236}">
                <a16:creationId xmlns:a16="http://schemas.microsoft.com/office/drawing/2014/main" id="{A8E4F13F-87A9-4354-920A-3D838F708CA4}"/>
              </a:ext>
            </a:extLst>
          </p:cNvPr>
          <p:cNvPicPr>
            <a:picLocks noChangeAspect="1"/>
          </p:cNvPicPr>
          <p:nvPr/>
        </p:nvPicPr>
        <p:blipFill>
          <a:blip r:embed="rId3">
            <a:alphaModFix amt="5000"/>
          </a:blip>
          <a:stretch>
            <a:fillRect/>
          </a:stretch>
        </p:blipFill>
        <p:spPr>
          <a:xfrm>
            <a:off x="1348164" y="3017125"/>
            <a:ext cx="9152772" cy="823749"/>
          </a:xfrm>
          <a:prstGeom prst="rect">
            <a:avLst/>
          </a:prstGeom>
        </p:spPr>
      </p:pic>
      <p:pic>
        <p:nvPicPr>
          <p:cNvPr id="8" name="Picture 7">
            <a:extLst>
              <a:ext uri="{FF2B5EF4-FFF2-40B4-BE49-F238E27FC236}">
                <a16:creationId xmlns:a16="http://schemas.microsoft.com/office/drawing/2014/main" id="{2041AC79-AC09-4FA7-83DC-EAB978405AB1}"/>
              </a:ext>
            </a:extLst>
          </p:cNvPr>
          <p:cNvPicPr>
            <a:picLocks noChangeAspect="1"/>
          </p:cNvPicPr>
          <p:nvPr/>
        </p:nvPicPr>
        <p:blipFill>
          <a:blip r:embed="rId4">
            <a:alphaModFix amt="5000"/>
          </a:blip>
          <a:stretch>
            <a:fillRect/>
          </a:stretch>
        </p:blipFill>
        <p:spPr>
          <a:xfrm>
            <a:off x="2702379" y="2914424"/>
            <a:ext cx="8357507" cy="2931013"/>
          </a:xfrm>
          <a:prstGeom prst="rect">
            <a:avLst/>
          </a:prstGeom>
        </p:spPr>
      </p:pic>
      <p:pic>
        <p:nvPicPr>
          <p:cNvPr id="9" name="Picture 8">
            <a:extLst>
              <a:ext uri="{FF2B5EF4-FFF2-40B4-BE49-F238E27FC236}">
                <a16:creationId xmlns:a16="http://schemas.microsoft.com/office/drawing/2014/main" id="{585B4180-9BA9-4633-B3E2-AD0FC78633AB}"/>
              </a:ext>
            </a:extLst>
          </p:cNvPr>
          <p:cNvPicPr>
            <a:picLocks noChangeAspect="1"/>
          </p:cNvPicPr>
          <p:nvPr/>
        </p:nvPicPr>
        <p:blipFill>
          <a:blip r:embed="rId5">
            <a:alphaModFix amt="20000"/>
          </a:blip>
          <a:stretch>
            <a:fillRect/>
          </a:stretch>
        </p:blipFill>
        <p:spPr>
          <a:xfrm>
            <a:off x="408214" y="3532980"/>
            <a:ext cx="8127547" cy="1684138"/>
          </a:xfrm>
          <a:prstGeom prst="rect">
            <a:avLst/>
          </a:prstGeom>
        </p:spPr>
      </p:pic>
      <p:pic>
        <p:nvPicPr>
          <p:cNvPr id="10" name="Picture 9">
            <a:extLst>
              <a:ext uri="{FF2B5EF4-FFF2-40B4-BE49-F238E27FC236}">
                <a16:creationId xmlns:a16="http://schemas.microsoft.com/office/drawing/2014/main" id="{198543DC-9D09-40F0-8777-DAC52DB5D93A}"/>
              </a:ext>
            </a:extLst>
          </p:cNvPr>
          <p:cNvPicPr>
            <a:picLocks noChangeAspect="1"/>
          </p:cNvPicPr>
          <p:nvPr/>
        </p:nvPicPr>
        <p:blipFill>
          <a:blip r:embed="rId6">
            <a:alphaModFix amt="20000"/>
          </a:blip>
          <a:stretch>
            <a:fillRect/>
          </a:stretch>
        </p:blipFill>
        <p:spPr>
          <a:xfrm>
            <a:off x="408214" y="3702462"/>
            <a:ext cx="10759169" cy="1543477"/>
          </a:xfrm>
          <a:prstGeom prst="rect">
            <a:avLst/>
          </a:prstGeom>
        </p:spPr>
      </p:pic>
      <p:pic>
        <p:nvPicPr>
          <p:cNvPr id="11" name="Picture 10">
            <a:extLst>
              <a:ext uri="{FF2B5EF4-FFF2-40B4-BE49-F238E27FC236}">
                <a16:creationId xmlns:a16="http://schemas.microsoft.com/office/drawing/2014/main" id="{7178D9AA-5197-4FA9-9D32-6051AB355415}"/>
              </a:ext>
            </a:extLst>
          </p:cNvPr>
          <p:cNvPicPr>
            <a:picLocks noChangeAspect="1"/>
          </p:cNvPicPr>
          <p:nvPr/>
        </p:nvPicPr>
        <p:blipFill>
          <a:blip r:embed="rId7"/>
          <a:stretch>
            <a:fillRect/>
          </a:stretch>
        </p:blipFill>
        <p:spPr>
          <a:xfrm>
            <a:off x="1796142" y="3365585"/>
            <a:ext cx="9424307" cy="1734126"/>
          </a:xfrm>
          <a:prstGeom prst="rect">
            <a:avLst/>
          </a:prstGeom>
        </p:spPr>
      </p:pic>
      <p:cxnSp>
        <p:nvCxnSpPr>
          <p:cNvPr id="12" name="Straight Connector 11">
            <a:extLst>
              <a:ext uri="{FF2B5EF4-FFF2-40B4-BE49-F238E27FC236}">
                <a16:creationId xmlns:a16="http://schemas.microsoft.com/office/drawing/2014/main" id="{4996E681-D665-4213-B230-84F33E69536D}"/>
              </a:ext>
            </a:extLst>
          </p:cNvPr>
          <p:cNvCxnSpPr>
            <a:cxnSpLocks/>
          </p:cNvCxnSpPr>
          <p:nvPr/>
        </p:nvCxnSpPr>
        <p:spPr>
          <a:xfrm>
            <a:off x="8752114" y="3718962"/>
            <a:ext cx="1179740" cy="4698"/>
          </a:xfrm>
          <a:prstGeom prst="line">
            <a:avLst/>
          </a:prstGeom>
          <a:ln>
            <a:solidFill>
              <a:schemeClr val="accent2">
                <a:lumMod val="50000"/>
              </a:schemeClr>
            </a:solidFill>
          </a:ln>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95F8286B-B0B4-484D-B885-1F117CBE1764}"/>
              </a:ext>
            </a:extLst>
          </p:cNvPr>
          <p:cNvCxnSpPr>
            <a:cxnSpLocks/>
          </p:cNvCxnSpPr>
          <p:nvPr/>
        </p:nvCxnSpPr>
        <p:spPr>
          <a:xfrm>
            <a:off x="7277779" y="3735906"/>
            <a:ext cx="829357" cy="0"/>
          </a:xfrm>
          <a:prstGeom prst="line">
            <a:avLst/>
          </a:prstGeom>
          <a:ln>
            <a:solidFill>
              <a:schemeClr val="accent2">
                <a:lumMod val="50000"/>
              </a:schemeClr>
            </a:solidFill>
          </a:ln>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E5DCEA5D-8C09-4EC8-AC2B-38036077E739}"/>
              </a:ext>
            </a:extLst>
          </p:cNvPr>
          <p:cNvCxnSpPr>
            <a:cxnSpLocks/>
          </p:cNvCxnSpPr>
          <p:nvPr/>
        </p:nvCxnSpPr>
        <p:spPr>
          <a:xfrm>
            <a:off x="8250689" y="4251617"/>
            <a:ext cx="2554743" cy="0"/>
          </a:xfrm>
          <a:prstGeom prst="line">
            <a:avLst/>
          </a:prstGeom>
          <a:ln>
            <a:solidFill>
              <a:schemeClr val="accent2">
                <a:lumMod val="50000"/>
              </a:schemeClr>
            </a:solidFill>
          </a:ln>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F3C124A9-1EC7-4D46-BEC7-5DB4BA1A74C8}"/>
              </a:ext>
            </a:extLst>
          </p:cNvPr>
          <p:cNvCxnSpPr>
            <a:cxnSpLocks/>
          </p:cNvCxnSpPr>
          <p:nvPr/>
        </p:nvCxnSpPr>
        <p:spPr>
          <a:xfrm>
            <a:off x="6145664" y="4542810"/>
            <a:ext cx="2982007" cy="0"/>
          </a:xfrm>
          <a:prstGeom prst="line">
            <a:avLst/>
          </a:prstGeom>
          <a:ln>
            <a:solidFill>
              <a:schemeClr val="accent2">
                <a:lumMod val="50000"/>
              </a:schemeClr>
            </a:solidFill>
          </a:ln>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AC7C2157-DE36-4A09-A3FB-1A34E5B54FD0}"/>
              </a:ext>
            </a:extLst>
          </p:cNvPr>
          <p:cNvSpPr txBox="1"/>
          <p:nvPr/>
        </p:nvSpPr>
        <p:spPr>
          <a:xfrm>
            <a:off x="1949902" y="2432661"/>
            <a:ext cx="2762554" cy="923330"/>
          </a:xfrm>
          <a:prstGeom prst="rect">
            <a:avLst/>
          </a:prstGeom>
          <a:noFill/>
        </p:spPr>
        <p:txBody>
          <a:bodyPr wrap="square" rtlCol="0">
            <a:spAutoFit/>
          </a:bodyPr>
          <a:lstStyle/>
          <a:p>
            <a:r>
              <a:rPr lang="en-US" dirty="0">
                <a:solidFill>
                  <a:schemeClr val="accent2">
                    <a:lumMod val="50000"/>
                  </a:schemeClr>
                </a:solidFill>
              </a:rPr>
              <a:t>An </a:t>
            </a:r>
            <a:r>
              <a:rPr lang="en-US" u="sng" dirty="0">
                <a:solidFill>
                  <a:schemeClr val="accent2">
                    <a:lumMod val="50000"/>
                  </a:schemeClr>
                </a:solidFill>
              </a:rPr>
              <a:t>Unregulated Finance Company</a:t>
            </a:r>
            <a:r>
              <a:rPr lang="en-US" dirty="0">
                <a:solidFill>
                  <a:schemeClr val="accent2">
                    <a:lumMod val="50000"/>
                  </a:schemeClr>
                </a:solidFill>
              </a:rPr>
              <a:t> using new technology.</a:t>
            </a:r>
          </a:p>
        </p:txBody>
      </p:sp>
    </p:spTree>
    <p:extLst>
      <p:ext uri="{BB962C8B-B14F-4D97-AF65-F5344CB8AC3E}">
        <p14:creationId xmlns:p14="http://schemas.microsoft.com/office/powerpoint/2010/main" val="2828857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alphaModFix amt="5000"/>
          </a:blip>
          <a:stretch>
            <a:fillRect/>
          </a:stretch>
        </p:blipFill>
        <p:spPr>
          <a:xfrm>
            <a:off x="1089931" y="2600422"/>
            <a:ext cx="7779203" cy="1357924"/>
          </a:xfrm>
          <a:prstGeom prst="rect">
            <a:avLst/>
          </a:prstGeom>
        </p:spPr>
      </p:pic>
      <p:pic>
        <p:nvPicPr>
          <p:cNvPr id="3" name="Picture 2">
            <a:extLst>
              <a:ext uri="{FF2B5EF4-FFF2-40B4-BE49-F238E27FC236}">
                <a16:creationId xmlns:a16="http://schemas.microsoft.com/office/drawing/2014/main" id="{A8E4F13F-87A9-4354-920A-3D838F708CA4}"/>
              </a:ext>
            </a:extLst>
          </p:cNvPr>
          <p:cNvPicPr>
            <a:picLocks noChangeAspect="1"/>
          </p:cNvPicPr>
          <p:nvPr/>
        </p:nvPicPr>
        <p:blipFill>
          <a:blip r:embed="rId3">
            <a:alphaModFix amt="5000"/>
          </a:blip>
          <a:stretch>
            <a:fillRect/>
          </a:stretch>
        </p:blipFill>
        <p:spPr>
          <a:xfrm>
            <a:off x="1348164" y="3017125"/>
            <a:ext cx="9152772" cy="823749"/>
          </a:xfrm>
          <a:prstGeom prst="rect">
            <a:avLst/>
          </a:prstGeom>
        </p:spPr>
      </p:pic>
      <p:pic>
        <p:nvPicPr>
          <p:cNvPr id="8" name="Picture 7">
            <a:extLst>
              <a:ext uri="{FF2B5EF4-FFF2-40B4-BE49-F238E27FC236}">
                <a16:creationId xmlns:a16="http://schemas.microsoft.com/office/drawing/2014/main" id="{2041AC79-AC09-4FA7-83DC-EAB978405AB1}"/>
              </a:ext>
            </a:extLst>
          </p:cNvPr>
          <p:cNvPicPr>
            <a:picLocks noChangeAspect="1"/>
          </p:cNvPicPr>
          <p:nvPr/>
        </p:nvPicPr>
        <p:blipFill>
          <a:blip r:embed="rId4">
            <a:alphaModFix amt="5000"/>
          </a:blip>
          <a:stretch>
            <a:fillRect/>
          </a:stretch>
        </p:blipFill>
        <p:spPr>
          <a:xfrm>
            <a:off x="2702379" y="2914424"/>
            <a:ext cx="8357507" cy="2931013"/>
          </a:xfrm>
          <a:prstGeom prst="rect">
            <a:avLst/>
          </a:prstGeom>
        </p:spPr>
      </p:pic>
      <p:pic>
        <p:nvPicPr>
          <p:cNvPr id="9" name="Picture 8">
            <a:extLst>
              <a:ext uri="{FF2B5EF4-FFF2-40B4-BE49-F238E27FC236}">
                <a16:creationId xmlns:a16="http://schemas.microsoft.com/office/drawing/2014/main" id="{585B4180-9BA9-4633-B3E2-AD0FC78633AB}"/>
              </a:ext>
            </a:extLst>
          </p:cNvPr>
          <p:cNvPicPr>
            <a:picLocks noChangeAspect="1"/>
          </p:cNvPicPr>
          <p:nvPr/>
        </p:nvPicPr>
        <p:blipFill>
          <a:blip r:embed="rId5">
            <a:alphaModFix amt="20000"/>
          </a:blip>
          <a:stretch>
            <a:fillRect/>
          </a:stretch>
        </p:blipFill>
        <p:spPr>
          <a:xfrm>
            <a:off x="408214" y="3532980"/>
            <a:ext cx="8127547" cy="1684138"/>
          </a:xfrm>
          <a:prstGeom prst="rect">
            <a:avLst/>
          </a:prstGeom>
        </p:spPr>
      </p:pic>
      <p:pic>
        <p:nvPicPr>
          <p:cNvPr id="10" name="Picture 9">
            <a:extLst>
              <a:ext uri="{FF2B5EF4-FFF2-40B4-BE49-F238E27FC236}">
                <a16:creationId xmlns:a16="http://schemas.microsoft.com/office/drawing/2014/main" id="{198543DC-9D09-40F0-8777-DAC52DB5D93A}"/>
              </a:ext>
            </a:extLst>
          </p:cNvPr>
          <p:cNvPicPr>
            <a:picLocks noChangeAspect="1"/>
          </p:cNvPicPr>
          <p:nvPr/>
        </p:nvPicPr>
        <p:blipFill>
          <a:blip r:embed="rId6">
            <a:alphaModFix amt="20000"/>
          </a:blip>
          <a:stretch>
            <a:fillRect/>
          </a:stretch>
        </p:blipFill>
        <p:spPr>
          <a:xfrm>
            <a:off x="408214" y="3702462"/>
            <a:ext cx="10759169" cy="1543477"/>
          </a:xfrm>
          <a:prstGeom prst="rect">
            <a:avLst/>
          </a:prstGeom>
        </p:spPr>
      </p:pic>
      <p:pic>
        <p:nvPicPr>
          <p:cNvPr id="11" name="Picture 10">
            <a:extLst>
              <a:ext uri="{FF2B5EF4-FFF2-40B4-BE49-F238E27FC236}">
                <a16:creationId xmlns:a16="http://schemas.microsoft.com/office/drawing/2014/main" id="{7178D9AA-5197-4FA9-9D32-6051AB355415}"/>
              </a:ext>
            </a:extLst>
          </p:cNvPr>
          <p:cNvPicPr>
            <a:picLocks noChangeAspect="1"/>
          </p:cNvPicPr>
          <p:nvPr/>
        </p:nvPicPr>
        <p:blipFill>
          <a:blip r:embed="rId7">
            <a:alphaModFix amt="20000"/>
          </a:blip>
          <a:stretch>
            <a:fillRect/>
          </a:stretch>
        </p:blipFill>
        <p:spPr>
          <a:xfrm>
            <a:off x="1796142" y="3365585"/>
            <a:ext cx="9424307" cy="1734126"/>
          </a:xfrm>
          <a:prstGeom prst="rect">
            <a:avLst/>
          </a:prstGeom>
        </p:spPr>
      </p:pic>
      <p:pic>
        <p:nvPicPr>
          <p:cNvPr id="12" name="Picture 11">
            <a:extLst>
              <a:ext uri="{FF2B5EF4-FFF2-40B4-BE49-F238E27FC236}">
                <a16:creationId xmlns:a16="http://schemas.microsoft.com/office/drawing/2014/main" id="{22835A51-E9A7-4427-92DA-46CE84EC8283}"/>
              </a:ext>
            </a:extLst>
          </p:cNvPr>
          <p:cNvPicPr>
            <a:picLocks noChangeAspect="1"/>
          </p:cNvPicPr>
          <p:nvPr/>
        </p:nvPicPr>
        <p:blipFill>
          <a:blip r:embed="rId8">
            <a:alphaModFix amt="5000"/>
          </a:blip>
          <a:stretch>
            <a:fillRect/>
          </a:stretch>
        </p:blipFill>
        <p:spPr>
          <a:xfrm>
            <a:off x="225879" y="2819662"/>
            <a:ext cx="11525250" cy="2008377"/>
          </a:xfrm>
          <a:prstGeom prst="rect">
            <a:avLst/>
          </a:prstGeom>
        </p:spPr>
      </p:pic>
      <p:pic>
        <p:nvPicPr>
          <p:cNvPr id="14" name="Picture 13">
            <a:extLst>
              <a:ext uri="{FF2B5EF4-FFF2-40B4-BE49-F238E27FC236}">
                <a16:creationId xmlns:a16="http://schemas.microsoft.com/office/drawing/2014/main" id="{FEF027F8-5122-4331-AEDD-2308112E8615}"/>
              </a:ext>
            </a:extLst>
          </p:cNvPr>
          <p:cNvPicPr>
            <a:picLocks noChangeAspect="1"/>
          </p:cNvPicPr>
          <p:nvPr/>
        </p:nvPicPr>
        <p:blipFill>
          <a:blip r:embed="rId9"/>
          <a:stretch>
            <a:fillRect/>
          </a:stretch>
        </p:blipFill>
        <p:spPr>
          <a:xfrm>
            <a:off x="2721" y="4019082"/>
            <a:ext cx="11220449" cy="2136475"/>
          </a:xfrm>
          <a:prstGeom prst="rect">
            <a:avLst/>
          </a:prstGeom>
        </p:spPr>
      </p:pic>
      <p:cxnSp>
        <p:nvCxnSpPr>
          <p:cNvPr id="15" name="Straight Connector 14">
            <a:extLst>
              <a:ext uri="{FF2B5EF4-FFF2-40B4-BE49-F238E27FC236}">
                <a16:creationId xmlns:a16="http://schemas.microsoft.com/office/drawing/2014/main" id="{D34C136A-CB82-4CA8-B1B8-562F3DFDD1C9}"/>
              </a:ext>
            </a:extLst>
          </p:cNvPr>
          <p:cNvCxnSpPr>
            <a:cxnSpLocks/>
          </p:cNvCxnSpPr>
          <p:nvPr/>
        </p:nvCxnSpPr>
        <p:spPr>
          <a:xfrm>
            <a:off x="7013800" y="4472052"/>
            <a:ext cx="1187225"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558826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alphaModFix amt="5000"/>
          </a:blip>
          <a:stretch>
            <a:fillRect/>
          </a:stretch>
        </p:blipFill>
        <p:spPr>
          <a:xfrm>
            <a:off x="1089931" y="2600422"/>
            <a:ext cx="7779203" cy="1357924"/>
          </a:xfrm>
          <a:prstGeom prst="rect">
            <a:avLst/>
          </a:prstGeom>
        </p:spPr>
      </p:pic>
      <p:pic>
        <p:nvPicPr>
          <p:cNvPr id="3" name="Picture 2">
            <a:extLst>
              <a:ext uri="{FF2B5EF4-FFF2-40B4-BE49-F238E27FC236}">
                <a16:creationId xmlns:a16="http://schemas.microsoft.com/office/drawing/2014/main" id="{A8E4F13F-87A9-4354-920A-3D838F708CA4}"/>
              </a:ext>
            </a:extLst>
          </p:cNvPr>
          <p:cNvPicPr>
            <a:picLocks noChangeAspect="1"/>
          </p:cNvPicPr>
          <p:nvPr/>
        </p:nvPicPr>
        <p:blipFill>
          <a:blip r:embed="rId3">
            <a:alphaModFix amt="5000"/>
          </a:blip>
          <a:stretch>
            <a:fillRect/>
          </a:stretch>
        </p:blipFill>
        <p:spPr>
          <a:xfrm>
            <a:off x="1348164" y="3017125"/>
            <a:ext cx="9152772" cy="823749"/>
          </a:xfrm>
          <a:prstGeom prst="rect">
            <a:avLst/>
          </a:prstGeom>
        </p:spPr>
      </p:pic>
      <p:pic>
        <p:nvPicPr>
          <p:cNvPr id="8" name="Picture 7">
            <a:extLst>
              <a:ext uri="{FF2B5EF4-FFF2-40B4-BE49-F238E27FC236}">
                <a16:creationId xmlns:a16="http://schemas.microsoft.com/office/drawing/2014/main" id="{2041AC79-AC09-4FA7-83DC-EAB978405AB1}"/>
              </a:ext>
            </a:extLst>
          </p:cNvPr>
          <p:cNvPicPr>
            <a:picLocks noChangeAspect="1"/>
          </p:cNvPicPr>
          <p:nvPr/>
        </p:nvPicPr>
        <p:blipFill>
          <a:blip r:embed="rId4">
            <a:alphaModFix amt="5000"/>
          </a:blip>
          <a:stretch>
            <a:fillRect/>
          </a:stretch>
        </p:blipFill>
        <p:spPr>
          <a:xfrm>
            <a:off x="2702379" y="2914424"/>
            <a:ext cx="8357507" cy="2931013"/>
          </a:xfrm>
          <a:prstGeom prst="rect">
            <a:avLst/>
          </a:prstGeom>
        </p:spPr>
      </p:pic>
      <p:pic>
        <p:nvPicPr>
          <p:cNvPr id="9" name="Picture 8">
            <a:extLst>
              <a:ext uri="{FF2B5EF4-FFF2-40B4-BE49-F238E27FC236}">
                <a16:creationId xmlns:a16="http://schemas.microsoft.com/office/drawing/2014/main" id="{585B4180-9BA9-4633-B3E2-AD0FC78633AB}"/>
              </a:ext>
            </a:extLst>
          </p:cNvPr>
          <p:cNvPicPr>
            <a:picLocks noChangeAspect="1"/>
          </p:cNvPicPr>
          <p:nvPr/>
        </p:nvPicPr>
        <p:blipFill>
          <a:blip r:embed="rId5">
            <a:alphaModFix amt="20000"/>
          </a:blip>
          <a:stretch>
            <a:fillRect/>
          </a:stretch>
        </p:blipFill>
        <p:spPr>
          <a:xfrm>
            <a:off x="408214" y="3532980"/>
            <a:ext cx="8127547" cy="1684138"/>
          </a:xfrm>
          <a:prstGeom prst="rect">
            <a:avLst/>
          </a:prstGeom>
        </p:spPr>
      </p:pic>
      <p:pic>
        <p:nvPicPr>
          <p:cNvPr id="10" name="Picture 9">
            <a:extLst>
              <a:ext uri="{FF2B5EF4-FFF2-40B4-BE49-F238E27FC236}">
                <a16:creationId xmlns:a16="http://schemas.microsoft.com/office/drawing/2014/main" id="{198543DC-9D09-40F0-8777-DAC52DB5D93A}"/>
              </a:ext>
            </a:extLst>
          </p:cNvPr>
          <p:cNvPicPr>
            <a:picLocks noChangeAspect="1"/>
          </p:cNvPicPr>
          <p:nvPr/>
        </p:nvPicPr>
        <p:blipFill>
          <a:blip r:embed="rId6">
            <a:alphaModFix amt="20000"/>
          </a:blip>
          <a:stretch>
            <a:fillRect/>
          </a:stretch>
        </p:blipFill>
        <p:spPr>
          <a:xfrm>
            <a:off x="408214" y="3702462"/>
            <a:ext cx="10759169" cy="1543477"/>
          </a:xfrm>
          <a:prstGeom prst="rect">
            <a:avLst/>
          </a:prstGeom>
        </p:spPr>
      </p:pic>
      <p:pic>
        <p:nvPicPr>
          <p:cNvPr id="11" name="Picture 10">
            <a:extLst>
              <a:ext uri="{FF2B5EF4-FFF2-40B4-BE49-F238E27FC236}">
                <a16:creationId xmlns:a16="http://schemas.microsoft.com/office/drawing/2014/main" id="{7178D9AA-5197-4FA9-9D32-6051AB355415}"/>
              </a:ext>
            </a:extLst>
          </p:cNvPr>
          <p:cNvPicPr>
            <a:picLocks noChangeAspect="1"/>
          </p:cNvPicPr>
          <p:nvPr/>
        </p:nvPicPr>
        <p:blipFill>
          <a:blip r:embed="rId7">
            <a:alphaModFix amt="20000"/>
          </a:blip>
          <a:stretch>
            <a:fillRect/>
          </a:stretch>
        </p:blipFill>
        <p:spPr>
          <a:xfrm>
            <a:off x="1796142" y="3365585"/>
            <a:ext cx="9424307" cy="1734126"/>
          </a:xfrm>
          <a:prstGeom prst="rect">
            <a:avLst/>
          </a:prstGeom>
        </p:spPr>
      </p:pic>
      <p:pic>
        <p:nvPicPr>
          <p:cNvPr id="12" name="Picture 11">
            <a:extLst>
              <a:ext uri="{FF2B5EF4-FFF2-40B4-BE49-F238E27FC236}">
                <a16:creationId xmlns:a16="http://schemas.microsoft.com/office/drawing/2014/main" id="{22835A51-E9A7-4427-92DA-46CE84EC8283}"/>
              </a:ext>
            </a:extLst>
          </p:cNvPr>
          <p:cNvPicPr>
            <a:picLocks noChangeAspect="1"/>
          </p:cNvPicPr>
          <p:nvPr/>
        </p:nvPicPr>
        <p:blipFill>
          <a:blip r:embed="rId8">
            <a:alphaModFix amt="5000"/>
          </a:blip>
          <a:stretch>
            <a:fillRect/>
          </a:stretch>
        </p:blipFill>
        <p:spPr>
          <a:xfrm>
            <a:off x="225879" y="2819662"/>
            <a:ext cx="11525250" cy="2008377"/>
          </a:xfrm>
          <a:prstGeom prst="rect">
            <a:avLst/>
          </a:prstGeom>
        </p:spPr>
      </p:pic>
      <p:pic>
        <p:nvPicPr>
          <p:cNvPr id="14" name="Picture 13">
            <a:extLst>
              <a:ext uri="{FF2B5EF4-FFF2-40B4-BE49-F238E27FC236}">
                <a16:creationId xmlns:a16="http://schemas.microsoft.com/office/drawing/2014/main" id="{FEF027F8-5122-4331-AEDD-2308112E8615}"/>
              </a:ext>
            </a:extLst>
          </p:cNvPr>
          <p:cNvPicPr>
            <a:picLocks noChangeAspect="1"/>
          </p:cNvPicPr>
          <p:nvPr/>
        </p:nvPicPr>
        <p:blipFill>
          <a:blip r:embed="rId9"/>
          <a:stretch>
            <a:fillRect/>
          </a:stretch>
        </p:blipFill>
        <p:spPr>
          <a:xfrm>
            <a:off x="2721" y="4019082"/>
            <a:ext cx="11220449" cy="2136475"/>
          </a:xfrm>
          <a:prstGeom prst="rect">
            <a:avLst/>
          </a:prstGeom>
        </p:spPr>
      </p:pic>
      <p:cxnSp>
        <p:nvCxnSpPr>
          <p:cNvPr id="15" name="Straight Connector 14">
            <a:extLst>
              <a:ext uri="{FF2B5EF4-FFF2-40B4-BE49-F238E27FC236}">
                <a16:creationId xmlns:a16="http://schemas.microsoft.com/office/drawing/2014/main" id="{D34C136A-CB82-4CA8-B1B8-562F3DFDD1C9}"/>
              </a:ext>
            </a:extLst>
          </p:cNvPr>
          <p:cNvCxnSpPr>
            <a:cxnSpLocks/>
          </p:cNvCxnSpPr>
          <p:nvPr/>
        </p:nvCxnSpPr>
        <p:spPr>
          <a:xfrm>
            <a:off x="7013800" y="4472052"/>
            <a:ext cx="1187225"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959E4E3A-C698-4DDF-B044-AAB50DEA7CE2}"/>
              </a:ext>
            </a:extLst>
          </p:cNvPr>
          <p:cNvCxnSpPr>
            <a:cxnSpLocks/>
          </p:cNvCxnSpPr>
          <p:nvPr/>
        </p:nvCxnSpPr>
        <p:spPr>
          <a:xfrm>
            <a:off x="5180239" y="5412305"/>
            <a:ext cx="3800475"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34D19677-922C-4986-9163-2C1776C25149}"/>
              </a:ext>
            </a:extLst>
          </p:cNvPr>
          <p:cNvCxnSpPr>
            <a:cxnSpLocks/>
          </p:cNvCxnSpPr>
          <p:nvPr/>
        </p:nvCxnSpPr>
        <p:spPr>
          <a:xfrm>
            <a:off x="5332636" y="5752484"/>
            <a:ext cx="3786871"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2D2DD320-5F3F-4377-B907-7E34108939BB}"/>
              </a:ext>
            </a:extLst>
          </p:cNvPr>
          <p:cNvCxnSpPr>
            <a:cxnSpLocks/>
          </p:cNvCxnSpPr>
          <p:nvPr/>
        </p:nvCxnSpPr>
        <p:spPr>
          <a:xfrm>
            <a:off x="5365296" y="6095384"/>
            <a:ext cx="5802087"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43942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27C0FD4-456C-4CCF-B365-19702C3F63BE}"/>
              </a:ext>
            </a:extLst>
          </p:cNvPr>
          <p:cNvSpPr>
            <a:spLocks noGrp="1"/>
          </p:cNvSpPr>
          <p:nvPr>
            <p:ph sz="half" idx="1"/>
          </p:nvPr>
        </p:nvSpPr>
        <p:spPr>
          <a:xfrm>
            <a:off x="838200" y="2540211"/>
            <a:ext cx="5379720" cy="3636751"/>
          </a:xfrm>
        </p:spPr>
        <p:txBody>
          <a:bodyPr>
            <a:normAutofit/>
          </a:bodyPr>
          <a:lstStyle/>
          <a:p>
            <a:pPr marL="0" indent="0">
              <a:buNone/>
            </a:pPr>
            <a:r>
              <a:rPr lang="en-US" dirty="0"/>
              <a:t>First 20 Minutes:</a:t>
            </a:r>
          </a:p>
          <a:p>
            <a:pPr marL="914400" lvl="1" indent="-457200">
              <a:buFont typeface="+mj-lt"/>
              <a:buAutoNum type="arabicPeriod"/>
            </a:pPr>
            <a:r>
              <a:rPr lang="en-US" dirty="0"/>
              <a:t>Google</a:t>
            </a:r>
          </a:p>
          <a:p>
            <a:pPr lvl="2"/>
            <a:r>
              <a:rPr lang="en-US" dirty="0"/>
              <a:t>Error messages</a:t>
            </a:r>
          </a:p>
          <a:p>
            <a:pPr lvl="2"/>
            <a:r>
              <a:rPr lang="en-US" dirty="0"/>
              <a:t>If your question has been asked before</a:t>
            </a:r>
          </a:p>
          <a:p>
            <a:pPr lvl="2"/>
            <a:r>
              <a:rPr lang="en-US" dirty="0"/>
              <a:t>“Best ways to”</a:t>
            </a:r>
          </a:p>
          <a:p>
            <a:pPr marL="914400" lvl="1" indent="-457200">
              <a:buFont typeface="+mj-lt"/>
              <a:buAutoNum type="arabicPeriod"/>
            </a:pPr>
            <a:r>
              <a:rPr lang="en-US" dirty="0"/>
              <a:t>Check the official documentation</a:t>
            </a:r>
          </a:p>
          <a:p>
            <a:pPr marL="914400" lvl="1" indent="-457200">
              <a:buFont typeface="+mj-lt"/>
              <a:buAutoNum type="arabicPeriod"/>
            </a:pPr>
            <a:r>
              <a:rPr lang="en-US" dirty="0"/>
              <a:t>Check “User Groups”</a:t>
            </a:r>
          </a:p>
          <a:p>
            <a:pPr marL="914400" lvl="1" indent="-457200">
              <a:buFont typeface="+mj-lt"/>
              <a:buAutoNum type="arabicPeriod"/>
            </a:pPr>
            <a:r>
              <a:rPr lang="en-US" dirty="0"/>
              <a:t>Ask a Group Member or Friend</a:t>
            </a:r>
          </a:p>
          <a:p>
            <a:pPr marL="914400" lvl="1" indent="-457200">
              <a:buFont typeface="+mj-lt"/>
              <a:buAutoNum type="arabicPeriod"/>
            </a:pPr>
            <a:r>
              <a:rPr lang="en-US" dirty="0"/>
              <a:t>“Rubber Ducky” Method</a:t>
            </a:r>
          </a:p>
        </p:txBody>
      </p:sp>
      <p:pic>
        <p:nvPicPr>
          <p:cNvPr id="5" name="Picture 4">
            <a:extLst>
              <a:ext uri="{FF2B5EF4-FFF2-40B4-BE49-F238E27FC236}">
                <a16:creationId xmlns:a16="http://schemas.microsoft.com/office/drawing/2014/main" id="{30B40CAF-1382-4821-A94F-6EC64375B422}"/>
              </a:ext>
            </a:extLst>
          </p:cNvPr>
          <p:cNvPicPr>
            <a:picLocks noChangeAspect="1"/>
          </p:cNvPicPr>
          <p:nvPr/>
        </p:nvPicPr>
        <p:blipFill>
          <a:blip r:embed="rId2"/>
          <a:stretch>
            <a:fillRect/>
          </a:stretch>
        </p:blipFill>
        <p:spPr>
          <a:xfrm>
            <a:off x="3862251" y="113854"/>
            <a:ext cx="3287486" cy="2426358"/>
          </a:xfrm>
          <a:prstGeom prst="rect">
            <a:avLst/>
          </a:prstGeom>
        </p:spPr>
      </p:pic>
      <p:pic>
        <p:nvPicPr>
          <p:cNvPr id="1026" name="Picture 2" descr="Improve how you code: Understanding Rubber Duck Debugging">
            <a:extLst>
              <a:ext uri="{FF2B5EF4-FFF2-40B4-BE49-F238E27FC236}">
                <a16:creationId xmlns:a16="http://schemas.microsoft.com/office/drawing/2014/main" id="{DD5F7EA5-F203-48B8-B46F-DAC463166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8921" y="5758067"/>
            <a:ext cx="1117056" cy="83779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745A02D-D8F0-4A0F-9F04-A82115D55868}"/>
              </a:ext>
            </a:extLst>
          </p:cNvPr>
          <p:cNvSpPr>
            <a:spLocks noGrp="1"/>
          </p:cNvSpPr>
          <p:nvPr>
            <p:ph sz="half" idx="2"/>
          </p:nvPr>
        </p:nvSpPr>
        <p:spPr/>
        <p:txBody>
          <a:bodyPr/>
          <a:lstStyle/>
          <a:p>
            <a:endParaRPr lang="en-US"/>
          </a:p>
        </p:txBody>
      </p:sp>
      <p:sp>
        <p:nvSpPr>
          <p:cNvPr id="9" name="Rectangle 8">
            <a:extLst>
              <a:ext uri="{FF2B5EF4-FFF2-40B4-BE49-F238E27FC236}">
                <a16:creationId xmlns:a16="http://schemas.microsoft.com/office/drawing/2014/main" id="{D21BCC9B-B3D0-4970-AFFF-5E0B3FCA88F7}"/>
              </a:ext>
            </a:extLst>
          </p:cNvPr>
          <p:cNvSpPr/>
          <p:nvPr/>
        </p:nvSpPr>
        <p:spPr>
          <a:xfrm>
            <a:off x="780143" y="4393474"/>
            <a:ext cx="5768703" cy="2247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7272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alphaModFix amt="5000"/>
          </a:blip>
          <a:stretch>
            <a:fillRect/>
          </a:stretch>
        </p:blipFill>
        <p:spPr>
          <a:xfrm>
            <a:off x="1089931" y="2600422"/>
            <a:ext cx="7779203" cy="1357924"/>
          </a:xfrm>
          <a:prstGeom prst="rect">
            <a:avLst/>
          </a:prstGeom>
        </p:spPr>
      </p:pic>
      <p:pic>
        <p:nvPicPr>
          <p:cNvPr id="3" name="Picture 2">
            <a:extLst>
              <a:ext uri="{FF2B5EF4-FFF2-40B4-BE49-F238E27FC236}">
                <a16:creationId xmlns:a16="http://schemas.microsoft.com/office/drawing/2014/main" id="{A8E4F13F-87A9-4354-920A-3D838F708CA4}"/>
              </a:ext>
            </a:extLst>
          </p:cNvPr>
          <p:cNvPicPr>
            <a:picLocks noChangeAspect="1"/>
          </p:cNvPicPr>
          <p:nvPr/>
        </p:nvPicPr>
        <p:blipFill>
          <a:blip r:embed="rId3">
            <a:alphaModFix amt="5000"/>
          </a:blip>
          <a:stretch>
            <a:fillRect/>
          </a:stretch>
        </p:blipFill>
        <p:spPr>
          <a:xfrm>
            <a:off x="1348164" y="3017125"/>
            <a:ext cx="9152772" cy="823749"/>
          </a:xfrm>
          <a:prstGeom prst="rect">
            <a:avLst/>
          </a:prstGeom>
        </p:spPr>
      </p:pic>
      <p:pic>
        <p:nvPicPr>
          <p:cNvPr id="8" name="Picture 7">
            <a:extLst>
              <a:ext uri="{FF2B5EF4-FFF2-40B4-BE49-F238E27FC236}">
                <a16:creationId xmlns:a16="http://schemas.microsoft.com/office/drawing/2014/main" id="{2041AC79-AC09-4FA7-83DC-EAB978405AB1}"/>
              </a:ext>
            </a:extLst>
          </p:cNvPr>
          <p:cNvPicPr>
            <a:picLocks noChangeAspect="1"/>
          </p:cNvPicPr>
          <p:nvPr/>
        </p:nvPicPr>
        <p:blipFill>
          <a:blip r:embed="rId4">
            <a:alphaModFix amt="5000"/>
          </a:blip>
          <a:stretch>
            <a:fillRect/>
          </a:stretch>
        </p:blipFill>
        <p:spPr>
          <a:xfrm>
            <a:off x="2702379" y="2914424"/>
            <a:ext cx="8357507" cy="2931013"/>
          </a:xfrm>
          <a:prstGeom prst="rect">
            <a:avLst/>
          </a:prstGeom>
        </p:spPr>
      </p:pic>
      <p:pic>
        <p:nvPicPr>
          <p:cNvPr id="9" name="Picture 8">
            <a:extLst>
              <a:ext uri="{FF2B5EF4-FFF2-40B4-BE49-F238E27FC236}">
                <a16:creationId xmlns:a16="http://schemas.microsoft.com/office/drawing/2014/main" id="{585B4180-9BA9-4633-B3E2-AD0FC78633AB}"/>
              </a:ext>
            </a:extLst>
          </p:cNvPr>
          <p:cNvPicPr>
            <a:picLocks noChangeAspect="1"/>
          </p:cNvPicPr>
          <p:nvPr/>
        </p:nvPicPr>
        <p:blipFill>
          <a:blip r:embed="rId5">
            <a:alphaModFix amt="20000"/>
          </a:blip>
          <a:stretch>
            <a:fillRect/>
          </a:stretch>
        </p:blipFill>
        <p:spPr>
          <a:xfrm>
            <a:off x="408214" y="3532980"/>
            <a:ext cx="8127547" cy="1684138"/>
          </a:xfrm>
          <a:prstGeom prst="rect">
            <a:avLst/>
          </a:prstGeom>
        </p:spPr>
      </p:pic>
      <p:pic>
        <p:nvPicPr>
          <p:cNvPr id="10" name="Picture 9">
            <a:extLst>
              <a:ext uri="{FF2B5EF4-FFF2-40B4-BE49-F238E27FC236}">
                <a16:creationId xmlns:a16="http://schemas.microsoft.com/office/drawing/2014/main" id="{198543DC-9D09-40F0-8777-DAC52DB5D93A}"/>
              </a:ext>
            </a:extLst>
          </p:cNvPr>
          <p:cNvPicPr>
            <a:picLocks noChangeAspect="1"/>
          </p:cNvPicPr>
          <p:nvPr/>
        </p:nvPicPr>
        <p:blipFill>
          <a:blip r:embed="rId6">
            <a:alphaModFix amt="20000"/>
          </a:blip>
          <a:stretch>
            <a:fillRect/>
          </a:stretch>
        </p:blipFill>
        <p:spPr>
          <a:xfrm>
            <a:off x="408214" y="3702462"/>
            <a:ext cx="10759169" cy="1543477"/>
          </a:xfrm>
          <a:prstGeom prst="rect">
            <a:avLst/>
          </a:prstGeom>
        </p:spPr>
      </p:pic>
      <p:pic>
        <p:nvPicPr>
          <p:cNvPr id="11" name="Picture 10">
            <a:extLst>
              <a:ext uri="{FF2B5EF4-FFF2-40B4-BE49-F238E27FC236}">
                <a16:creationId xmlns:a16="http://schemas.microsoft.com/office/drawing/2014/main" id="{7178D9AA-5197-4FA9-9D32-6051AB355415}"/>
              </a:ext>
            </a:extLst>
          </p:cNvPr>
          <p:cNvPicPr>
            <a:picLocks noChangeAspect="1"/>
          </p:cNvPicPr>
          <p:nvPr/>
        </p:nvPicPr>
        <p:blipFill>
          <a:blip r:embed="rId7">
            <a:alphaModFix amt="20000"/>
          </a:blip>
          <a:stretch>
            <a:fillRect/>
          </a:stretch>
        </p:blipFill>
        <p:spPr>
          <a:xfrm>
            <a:off x="1796142" y="3365585"/>
            <a:ext cx="9424307" cy="1734126"/>
          </a:xfrm>
          <a:prstGeom prst="rect">
            <a:avLst/>
          </a:prstGeom>
        </p:spPr>
      </p:pic>
      <p:pic>
        <p:nvPicPr>
          <p:cNvPr id="12" name="Picture 11">
            <a:extLst>
              <a:ext uri="{FF2B5EF4-FFF2-40B4-BE49-F238E27FC236}">
                <a16:creationId xmlns:a16="http://schemas.microsoft.com/office/drawing/2014/main" id="{22835A51-E9A7-4427-92DA-46CE84EC8283}"/>
              </a:ext>
            </a:extLst>
          </p:cNvPr>
          <p:cNvPicPr>
            <a:picLocks noChangeAspect="1"/>
          </p:cNvPicPr>
          <p:nvPr/>
        </p:nvPicPr>
        <p:blipFill>
          <a:blip r:embed="rId8">
            <a:alphaModFix amt="5000"/>
          </a:blip>
          <a:stretch>
            <a:fillRect/>
          </a:stretch>
        </p:blipFill>
        <p:spPr>
          <a:xfrm>
            <a:off x="225879" y="2819662"/>
            <a:ext cx="11525250" cy="2008377"/>
          </a:xfrm>
          <a:prstGeom prst="rect">
            <a:avLst/>
          </a:prstGeom>
        </p:spPr>
      </p:pic>
      <p:pic>
        <p:nvPicPr>
          <p:cNvPr id="14" name="Picture 13">
            <a:extLst>
              <a:ext uri="{FF2B5EF4-FFF2-40B4-BE49-F238E27FC236}">
                <a16:creationId xmlns:a16="http://schemas.microsoft.com/office/drawing/2014/main" id="{FEF027F8-5122-4331-AEDD-2308112E8615}"/>
              </a:ext>
            </a:extLst>
          </p:cNvPr>
          <p:cNvPicPr>
            <a:picLocks noChangeAspect="1"/>
          </p:cNvPicPr>
          <p:nvPr/>
        </p:nvPicPr>
        <p:blipFill>
          <a:blip r:embed="rId9"/>
          <a:stretch>
            <a:fillRect/>
          </a:stretch>
        </p:blipFill>
        <p:spPr>
          <a:xfrm>
            <a:off x="2721" y="4019082"/>
            <a:ext cx="11220449" cy="2136475"/>
          </a:xfrm>
          <a:prstGeom prst="rect">
            <a:avLst/>
          </a:prstGeom>
        </p:spPr>
      </p:pic>
      <p:cxnSp>
        <p:nvCxnSpPr>
          <p:cNvPr id="15" name="Straight Connector 14">
            <a:extLst>
              <a:ext uri="{FF2B5EF4-FFF2-40B4-BE49-F238E27FC236}">
                <a16:creationId xmlns:a16="http://schemas.microsoft.com/office/drawing/2014/main" id="{D34C136A-CB82-4CA8-B1B8-562F3DFDD1C9}"/>
              </a:ext>
            </a:extLst>
          </p:cNvPr>
          <p:cNvCxnSpPr>
            <a:cxnSpLocks/>
          </p:cNvCxnSpPr>
          <p:nvPr/>
        </p:nvCxnSpPr>
        <p:spPr>
          <a:xfrm>
            <a:off x="7013800" y="4472052"/>
            <a:ext cx="1187225"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959E4E3A-C698-4DDF-B044-AAB50DEA7CE2}"/>
              </a:ext>
            </a:extLst>
          </p:cNvPr>
          <p:cNvCxnSpPr>
            <a:cxnSpLocks/>
          </p:cNvCxnSpPr>
          <p:nvPr/>
        </p:nvCxnSpPr>
        <p:spPr>
          <a:xfrm>
            <a:off x="5180239" y="5412305"/>
            <a:ext cx="3800475"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34D19677-922C-4986-9163-2C1776C25149}"/>
              </a:ext>
            </a:extLst>
          </p:cNvPr>
          <p:cNvCxnSpPr>
            <a:cxnSpLocks/>
          </p:cNvCxnSpPr>
          <p:nvPr/>
        </p:nvCxnSpPr>
        <p:spPr>
          <a:xfrm>
            <a:off x="5332636" y="5752484"/>
            <a:ext cx="3786871"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2D2DD320-5F3F-4377-B907-7E34108939BB}"/>
              </a:ext>
            </a:extLst>
          </p:cNvPr>
          <p:cNvCxnSpPr>
            <a:cxnSpLocks/>
          </p:cNvCxnSpPr>
          <p:nvPr/>
        </p:nvCxnSpPr>
        <p:spPr>
          <a:xfrm>
            <a:off x="5365296" y="6095384"/>
            <a:ext cx="5802087"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19FAEA5F-69E0-477C-966B-AB628732EBA0}"/>
              </a:ext>
            </a:extLst>
          </p:cNvPr>
          <p:cNvSpPr txBox="1"/>
          <p:nvPr/>
        </p:nvSpPr>
        <p:spPr>
          <a:xfrm>
            <a:off x="6935104" y="1965316"/>
            <a:ext cx="4347939" cy="1569660"/>
          </a:xfrm>
          <a:prstGeom prst="rect">
            <a:avLst/>
          </a:prstGeom>
          <a:noFill/>
        </p:spPr>
        <p:txBody>
          <a:bodyPr wrap="square" rtlCol="0">
            <a:spAutoFit/>
          </a:bodyPr>
          <a:lstStyle/>
          <a:p>
            <a:r>
              <a:rPr lang="en-US" sz="2400" dirty="0">
                <a:solidFill>
                  <a:srgbClr val="FF0000"/>
                </a:solidFill>
              </a:rPr>
              <a:t>An </a:t>
            </a:r>
            <a:r>
              <a:rPr lang="en-US" sz="2400" u="sng" dirty="0">
                <a:solidFill>
                  <a:srgbClr val="FF0000"/>
                </a:solidFill>
              </a:rPr>
              <a:t>Industry</a:t>
            </a:r>
            <a:r>
              <a:rPr lang="en-US" sz="2400" dirty="0">
                <a:solidFill>
                  <a:srgbClr val="FF0000"/>
                </a:solidFill>
              </a:rPr>
              <a:t>.</a:t>
            </a:r>
            <a:br>
              <a:rPr lang="en-US" sz="2400" dirty="0">
                <a:solidFill>
                  <a:srgbClr val="FF0000"/>
                </a:solidFill>
              </a:rPr>
            </a:br>
            <a:br>
              <a:rPr lang="en-US" sz="2400" dirty="0">
                <a:solidFill>
                  <a:srgbClr val="FF0000"/>
                </a:solidFill>
              </a:rPr>
            </a:br>
            <a:r>
              <a:rPr lang="en-US" sz="2400" dirty="0">
                <a:solidFill>
                  <a:srgbClr val="FF0000"/>
                </a:solidFill>
              </a:rPr>
              <a:t>With a focus on customers needs and unique solutions.</a:t>
            </a:r>
          </a:p>
        </p:txBody>
      </p:sp>
    </p:spTree>
    <p:extLst>
      <p:ext uri="{BB962C8B-B14F-4D97-AF65-F5344CB8AC3E}">
        <p14:creationId xmlns:p14="http://schemas.microsoft.com/office/powerpoint/2010/main" val="25336358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alphaModFix amt="5000"/>
          </a:blip>
          <a:stretch>
            <a:fillRect/>
          </a:stretch>
        </p:blipFill>
        <p:spPr>
          <a:xfrm>
            <a:off x="1089931" y="2600422"/>
            <a:ext cx="7779203" cy="1357924"/>
          </a:xfrm>
          <a:prstGeom prst="rect">
            <a:avLst/>
          </a:prstGeom>
        </p:spPr>
      </p:pic>
      <p:pic>
        <p:nvPicPr>
          <p:cNvPr id="3" name="Picture 2">
            <a:extLst>
              <a:ext uri="{FF2B5EF4-FFF2-40B4-BE49-F238E27FC236}">
                <a16:creationId xmlns:a16="http://schemas.microsoft.com/office/drawing/2014/main" id="{A8E4F13F-87A9-4354-920A-3D838F708CA4}"/>
              </a:ext>
            </a:extLst>
          </p:cNvPr>
          <p:cNvPicPr>
            <a:picLocks noChangeAspect="1"/>
          </p:cNvPicPr>
          <p:nvPr/>
        </p:nvPicPr>
        <p:blipFill>
          <a:blip r:embed="rId3">
            <a:alphaModFix amt="5000"/>
          </a:blip>
          <a:stretch>
            <a:fillRect/>
          </a:stretch>
        </p:blipFill>
        <p:spPr>
          <a:xfrm>
            <a:off x="1348164" y="3017125"/>
            <a:ext cx="9152772" cy="823749"/>
          </a:xfrm>
          <a:prstGeom prst="rect">
            <a:avLst/>
          </a:prstGeom>
        </p:spPr>
      </p:pic>
      <p:pic>
        <p:nvPicPr>
          <p:cNvPr id="8" name="Picture 7">
            <a:extLst>
              <a:ext uri="{FF2B5EF4-FFF2-40B4-BE49-F238E27FC236}">
                <a16:creationId xmlns:a16="http://schemas.microsoft.com/office/drawing/2014/main" id="{2041AC79-AC09-4FA7-83DC-EAB978405AB1}"/>
              </a:ext>
            </a:extLst>
          </p:cNvPr>
          <p:cNvPicPr>
            <a:picLocks noChangeAspect="1"/>
          </p:cNvPicPr>
          <p:nvPr/>
        </p:nvPicPr>
        <p:blipFill>
          <a:blip r:embed="rId4">
            <a:alphaModFix amt="5000"/>
          </a:blip>
          <a:stretch>
            <a:fillRect/>
          </a:stretch>
        </p:blipFill>
        <p:spPr>
          <a:xfrm>
            <a:off x="2702379" y="2914424"/>
            <a:ext cx="8357507" cy="2931013"/>
          </a:xfrm>
          <a:prstGeom prst="rect">
            <a:avLst/>
          </a:prstGeom>
        </p:spPr>
      </p:pic>
      <p:pic>
        <p:nvPicPr>
          <p:cNvPr id="9" name="Picture 8">
            <a:extLst>
              <a:ext uri="{FF2B5EF4-FFF2-40B4-BE49-F238E27FC236}">
                <a16:creationId xmlns:a16="http://schemas.microsoft.com/office/drawing/2014/main" id="{585B4180-9BA9-4633-B3E2-AD0FC78633AB}"/>
              </a:ext>
            </a:extLst>
          </p:cNvPr>
          <p:cNvPicPr>
            <a:picLocks noChangeAspect="1"/>
          </p:cNvPicPr>
          <p:nvPr/>
        </p:nvPicPr>
        <p:blipFill>
          <a:blip r:embed="rId5">
            <a:alphaModFix amt="20000"/>
          </a:blip>
          <a:stretch>
            <a:fillRect/>
          </a:stretch>
        </p:blipFill>
        <p:spPr>
          <a:xfrm>
            <a:off x="408214" y="3532980"/>
            <a:ext cx="8127547" cy="1684138"/>
          </a:xfrm>
          <a:prstGeom prst="rect">
            <a:avLst/>
          </a:prstGeom>
        </p:spPr>
      </p:pic>
      <p:pic>
        <p:nvPicPr>
          <p:cNvPr id="10" name="Picture 9">
            <a:extLst>
              <a:ext uri="{FF2B5EF4-FFF2-40B4-BE49-F238E27FC236}">
                <a16:creationId xmlns:a16="http://schemas.microsoft.com/office/drawing/2014/main" id="{198543DC-9D09-40F0-8777-DAC52DB5D93A}"/>
              </a:ext>
            </a:extLst>
          </p:cNvPr>
          <p:cNvPicPr>
            <a:picLocks noChangeAspect="1"/>
          </p:cNvPicPr>
          <p:nvPr/>
        </p:nvPicPr>
        <p:blipFill>
          <a:blip r:embed="rId6">
            <a:alphaModFix amt="20000"/>
          </a:blip>
          <a:stretch>
            <a:fillRect/>
          </a:stretch>
        </p:blipFill>
        <p:spPr>
          <a:xfrm>
            <a:off x="408214" y="3702462"/>
            <a:ext cx="10759169" cy="1543477"/>
          </a:xfrm>
          <a:prstGeom prst="rect">
            <a:avLst/>
          </a:prstGeom>
        </p:spPr>
      </p:pic>
      <p:pic>
        <p:nvPicPr>
          <p:cNvPr id="11" name="Picture 10">
            <a:extLst>
              <a:ext uri="{FF2B5EF4-FFF2-40B4-BE49-F238E27FC236}">
                <a16:creationId xmlns:a16="http://schemas.microsoft.com/office/drawing/2014/main" id="{7178D9AA-5197-4FA9-9D32-6051AB355415}"/>
              </a:ext>
            </a:extLst>
          </p:cNvPr>
          <p:cNvPicPr>
            <a:picLocks noChangeAspect="1"/>
          </p:cNvPicPr>
          <p:nvPr/>
        </p:nvPicPr>
        <p:blipFill>
          <a:blip r:embed="rId7">
            <a:alphaModFix amt="20000"/>
          </a:blip>
          <a:stretch>
            <a:fillRect/>
          </a:stretch>
        </p:blipFill>
        <p:spPr>
          <a:xfrm>
            <a:off x="1796142" y="3365585"/>
            <a:ext cx="9424307" cy="1734126"/>
          </a:xfrm>
          <a:prstGeom prst="rect">
            <a:avLst/>
          </a:prstGeom>
        </p:spPr>
      </p:pic>
      <p:pic>
        <p:nvPicPr>
          <p:cNvPr id="12" name="Picture 11">
            <a:extLst>
              <a:ext uri="{FF2B5EF4-FFF2-40B4-BE49-F238E27FC236}">
                <a16:creationId xmlns:a16="http://schemas.microsoft.com/office/drawing/2014/main" id="{22835A51-E9A7-4427-92DA-46CE84EC8283}"/>
              </a:ext>
            </a:extLst>
          </p:cNvPr>
          <p:cNvPicPr>
            <a:picLocks noChangeAspect="1"/>
          </p:cNvPicPr>
          <p:nvPr/>
        </p:nvPicPr>
        <p:blipFill>
          <a:blip r:embed="rId8">
            <a:alphaModFix amt="5000"/>
          </a:blip>
          <a:stretch>
            <a:fillRect/>
          </a:stretch>
        </p:blipFill>
        <p:spPr>
          <a:xfrm>
            <a:off x="225879" y="2819662"/>
            <a:ext cx="11525250" cy="2008377"/>
          </a:xfrm>
          <a:prstGeom prst="rect">
            <a:avLst/>
          </a:prstGeom>
        </p:spPr>
      </p:pic>
      <p:pic>
        <p:nvPicPr>
          <p:cNvPr id="14" name="Picture 13">
            <a:extLst>
              <a:ext uri="{FF2B5EF4-FFF2-40B4-BE49-F238E27FC236}">
                <a16:creationId xmlns:a16="http://schemas.microsoft.com/office/drawing/2014/main" id="{FEF027F8-5122-4331-AEDD-2308112E8615}"/>
              </a:ext>
            </a:extLst>
          </p:cNvPr>
          <p:cNvPicPr>
            <a:picLocks noChangeAspect="1"/>
          </p:cNvPicPr>
          <p:nvPr/>
        </p:nvPicPr>
        <p:blipFill>
          <a:blip r:embed="rId9">
            <a:alphaModFix amt="20000"/>
          </a:blip>
          <a:stretch>
            <a:fillRect/>
          </a:stretch>
        </p:blipFill>
        <p:spPr>
          <a:xfrm>
            <a:off x="2721" y="4019082"/>
            <a:ext cx="11220449" cy="2136475"/>
          </a:xfrm>
          <a:prstGeom prst="rect">
            <a:avLst/>
          </a:prstGeom>
        </p:spPr>
      </p:pic>
      <p:pic>
        <p:nvPicPr>
          <p:cNvPr id="13" name="Picture 12">
            <a:extLst>
              <a:ext uri="{FF2B5EF4-FFF2-40B4-BE49-F238E27FC236}">
                <a16:creationId xmlns:a16="http://schemas.microsoft.com/office/drawing/2014/main" id="{EA82386D-FF3E-4DE6-8F12-F538E454DF57}"/>
              </a:ext>
            </a:extLst>
          </p:cNvPr>
          <p:cNvPicPr>
            <a:picLocks noChangeAspect="1"/>
          </p:cNvPicPr>
          <p:nvPr/>
        </p:nvPicPr>
        <p:blipFill>
          <a:blip r:embed="rId10"/>
          <a:stretch>
            <a:fillRect/>
          </a:stretch>
        </p:blipFill>
        <p:spPr>
          <a:xfrm>
            <a:off x="838200" y="2546549"/>
            <a:ext cx="9803946" cy="1635141"/>
          </a:xfrm>
          <a:prstGeom prst="rect">
            <a:avLst/>
          </a:prstGeom>
        </p:spPr>
      </p:pic>
      <p:cxnSp>
        <p:nvCxnSpPr>
          <p:cNvPr id="15" name="Straight Connector 14">
            <a:extLst>
              <a:ext uri="{FF2B5EF4-FFF2-40B4-BE49-F238E27FC236}">
                <a16:creationId xmlns:a16="http://schemas.microsoft.com/office/drawing/2014/main" id="{15DD1EFC-B4EE-4D2F-80B9-860822D2C254}"/>
              </a:ext>
            </a:extLst>
          </p:cNvPr>
          <p:cNvCxnSpPr>
            <a:cxnSpLocks/>
          </p:cNvCxnSpPr>
          <p:nvPr/>
        </p:nvCxnSpPr>
        <p:spPr>
          <a:xfrm>
            <a:off x="6507614" y="2986152"/>
            <a:ext cx="310175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322614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alphaModFix amt="5000"/>
          </a:blip>
          <a:stretch>
            <a:fillRect/>
          </a:stretch>
        </p:blipFill>
        <p:spPr>
          <a:xfrm>
            <a:off x="1089931" y="2600422"/>
            <a:ext cx="7779203" cy="1357924"/>
          </a:xfrm>
          <a:prstGeom prst="rect">
            <a:avLst/>
          </a:prstGeom>
        </p:spPr>
      </p:pic>
      <p:pic>
        <p:nvPicPr>
          <p:cNvPr id="3" name="Picture 2">
            <a:extLst>
              <a:ext uri="{FF2B5EF4-FFF2-40B4-BE49-F238E27FC236}">
                <a16:creationId xmlns:a16="http://schemas.microsoft.com/office/drawing/2014/main" id="{A8E4F13F-87A9-4354-920A-3D838F708CA4}"/>
              </a:ext>
            </a:extLst>
          </p:cNvPr>
          <p:cNvPicPr>
            <a:picLocks noChangeAspect="1"/>
          </p:cNvPicPr>
          <p:nvPr/>
        </p:nvPicPr>
        <p:blipFill>
          <a:blip r:embed="rId3">
            <a:alphaModFix amt="5000"/>
          </a:blip>
          <a:stretch>
            <a:fillRect/>
          </a:stretch>
        </p:blipFill>
        <p:spPr>
          <a:xfrm>
            <a:off x="1348164" y="3017125"/>
            <a:ext cx="9152772" cy="823749"/>
          </a:xfrm>
          <a:prstGeom prst="rect">
            <a:avLst/>
          </a:prstGeom>
        </p:spPr>
      </p:pic>
      <p:pic>
        <p:nvPicPr>
          <p:cNvPr id="8" name="Picture 7">
            <a:extLst>
              <a:ext uri="{FF2B5EF4-FFF2-40B4-BE49-F238E27FC236}">
                <a16:creationId xmlns:a16="http://schemas.microsoft.com/office/drawing/2014/main" id="{2041AC79-AC09-4FA7-83DC-EAB978405AB1}"/>
              </a:ext>
            </a:extLst>
          </p:cNvPr>
          <p:cNvPicPr>
            <a:picLocks noChangeAspect="1"/>
          </p:cNvPicPr>
          <p:nvPr/>
        </p:nvPicPr>
        <p:blipFill>
          <a:blip r:embed="rId4">
            <a:alphaModFix amt="5000"/>
          </a:blip>
          <a:stretch>
            <a:fillRect/>
          </a:stretch>
        </p:blipFill>
        <p:spPr>
          <a:xfrm>
            <a:off x="2702379" y="2914424"/>
            <a:ext cx="8357507" cy="2931013"/>
          </a:xfrm>
          <a:prstGeom prst="rect">
            <a:avLst/>
          </a:prstGeom>
        </p:spPr>
      </p:pic>
      <p:pic>
        <p:nvPicPr>
          <p:cNvPr id="9" name="Picture 8">
            <a:extLst>
              <a:ext uri="{FF2B5EF4-FFF2-40B4-BE49-F238E27FC236}">
                <a16:creationId xmlns:a16="http://schemas.microsoft.com/office/drawing/2014/main" id="{585B4180-9BA9-4633-B3E2-AD0FC78633AB}"/>
              </a:ext>
            </a:extLst>
          </p:cNvPr>
          <p:cNvPicPr>
            <a:picLocks noChangeAspect="1"/>
          </p:cNvPicPr>
          <p:nvPr/>
        </p:nvPicPr>
        <p:blipFill>
          <a:blip r:embed="rId5">
            <a:alphaModFix amt="20000"/>
          </a:blip>
          <a:stretch>
            <a:fillRect/>
          </a:stretch>
        </p:blipFill>
        <p:spPr>
          <a:xfrm>
            <a:off x="408214" y="3532980"/>
            <a:ext cx="8127547" cy="1684138"/>
          </a:xfrm>
          <a:prstGeom prst="rect">
            <a:avLst/>
          </a:prstGeom>
        </p:spPr>
      </p:pic>
      <p:pic>
        <p:nvPicPr>
          <p:cNvPr id="10" name="Picture 9">
            <a:extLst>
              <a:ext uri="{FF2B5EF4-FFF2-40B4-BE49-F238E27FC236}">
                <a16:creationId xmlns:a16="http://schemas.microsoft.com/office/drawing/2014/main" id="{198543DC-9D09-40F0-8777-DAC52DB5D93A}"/>
              </a:ext>
            </a:extLst>
          </p:cNvPr>
          <p:cNvPicPr>
            <a:picLocks noChangeAspect="1"/>
          </p:cNvPicPr>
          <p:nvPr/>
        </p:nvPicPr>
        <p:blipFill>
          <a:blip r:embed="rId6">
            <a:alphaModFix amt="20000"/>
          </a:blip>
          <a:stretch>
            <a:fillRect/>
          </a:stretch>
        </p:blipFill>
        <p:spPr>
          <a:xfrm>
            <a:off x="408214" y="3702462"/>
            <a:ext cx="10759169" cy="1543477"/>
          </a:xfrm>
          <a:prstGeom prst="rect">
            <a:avLst/>
          </a:prstGeom>
        </p:spPr>
      </p:pic>
      <p:pic>
        <p:nvPicPr>
          <p:cNvPr id="11" name="Picture 10">
            <a:extLst>
              <a:ext uri="{FF2B5EF4-FFF2-40B4-BE49-F238E27FC236}">
                <a16:creationId xmlns:a16="http://schemas.microsoft.com/office/drawing/2014/main" id="{7178D9AA-5197-4FA9-9D32-6051AB355415}"/>
              </a:ext>
            </a:extLst>
          </p:cNvPr>
          <p:cNvPicPr>
            <a:picLocks noChangeAspect="1"/>
          </p:cNvPicPr>
          <p:nvPr/>
        </p:nvPicPr>
        <p:blipFill>
          <a:blip r:embed="rId7">
            <a:alphaModFix amt="20000"/>
          </a:blip>
          <a:stretch>
            <a:fillRect/>
          </a:stretch>
        </p:blipFill>
        <p:spPr>
          <a:xfrm>
            <a:off x="1796142" y="3365585"/>
            <a:ext cx="9424307" cy="1734126"/>
          </a:xfrm>
          <a:prstGeom prst="rect">
            <a:avLst/>
          </a:prstGeom>
        </p:spPr>
      </p:pic>
      <p:pic>
        <p:nvPicPr>
          <p:cNvPr id="12" name="Picture 11">
            <a:extLst>
              <a:ext uri="{FF2B5EF4-FFF2-40B4-BE49-F238E27FC236}">
                <a16:creationId xmlns:a16="http://schemas.microsoft.com/office/drawing/2014/main" id="{22835A51-E9A7-4427-92DA-46CE84EC8283}"/>
              </a:ext>
            </a:extLst>
          </p:cNvPr>
          <p:cNvPicPr>
            <a:picLocks noChangeAspect="1"/>
          </p:cNvPicPr>
          <p:nvPr/>
        </p:nvPicPr>
        <p:blipFill>
          <a:blip r:embed="rId8">
            <a:alphaModFix amt="5000"/>
          </a:blip>
          <a:stretch>
            <a:fillRect/>
          </a:stretch>
        </p:blipFill>
        <p:spPr>
          <a:xfrm>
            <a:off x="225879" y="2819662"/>
            <a:ext cx="11525250" cy="2008377"/>
          </a:xfrm>
          <a:prstGeom prst="rect">
            <a:avLst/>
          </a:prstGeom>
        </p:spPr>
      </p:pic>
      <p:pic>
        <p:nvPicPr>
          <p:cNvPr id="14" name="Picture 13">
            <a:extLst>
              <a:ext uri="{FF2B5EF4-FFF2-40B4-BE49-F238E27FC236}">
                <a16:creationId xmlns:a16="http://schemas.microsoft.com/office/drawing/2014/main" id="{FEF027F8-5122-4331-AEDD-2308112E8615}"/>
              </a:ext>
            </a:extLst>
          </p:cNvPr>
          <p:cNvPicPr>
            <a:picLocks noChangeAspect="1"/>
          </p:cNvPicPr>
          <p:nvPr/>
        </p:nvPicPr>
        <p:blipFill>
          <a:blip r:embed="rId9">
            <a:alphaModFix amt="20000"/>
          </a:blip>
          <a:stretch>
            <a:fillRect/>
          </a:stretch>
        </p:blipFill>
        <p:spPr>
          <a:xfrm>
            <a:off x="2721" y="4019082"/>
            <a:ext cx="11220449" cy="2136475"/>
          </a:xfrm>
          <a:prstGeom prst="rect">
            <a:avLst/>
          </a:prstGeom>
        </p:spPr>
      </p:pic>
      <p:pic>
        <p:nvPicPr>
          <p:cNvPr id="13" name="Picture 12">
            <a:extLst>
              <a:ext uri="{FF2B5EF4-FFF2-40B4-BE49-F238E27FC236}">
                <a16:creationId xmlns:a16="http://schemas.microsoft.com/office/drawing/2014/main" id="{EA82386D-FF3E-4DE6-8F12-F538E454DF57}"/>
              </a:ext>
            </a:extLst>
          </p:cNvPr>
          <p:cNvPicPr>
            <a:picLocks noChangeAspect="1"/>
          </p:cNvPicPr>
          <p:nvPr/>
        </p:nvPicPr>
        <p:blipFill>
          <a:blip r:embed="rId10"/>
          <a:stretch>
            <a:fillRect/>
          </a:stretch>
        </p:blipFill>
        <p:spPr>
          <a:xfrm>
            <a:off x="838200" y="2546549"/>
            <a:ext cx="9803946" cy="1635141"/>
          </a:xfrm>
          <a:prstGeom prst="rect">
            <a:avLst/>
          </a:prstGeom>
        </p:spPr>
      </p:pic>
      <p:cxnSp>
        <p:nvCxnSpPr>
          <p:cNvPr id="15" name="Straight Connector 14">
            <a:extLst>
              <a:ext uri="{FF2B5EF4-FFF2-40B4-BE49-F238E27FC236}">
                <a16:creationId xmlns:a16="http://schemas.microsoft.com/office/drawing/2014/main" id="{15DD1EFC-B4EE-4D2F-80B9-860822D2C254}"/>
              </a:ext>
            </a:extLst>
          </p:cNvPr>
          <p:cNvCxnSpPr>
            <a:cxnSpLocks/>
          </p:cNvCxnSpPr>
          <p:nvPr/>
        </p:nvCxnSpPr>
        <p:spPr>
          <a:xfrm>
            <a:off x="6507614" y="2986152"/>
            <a:ext cx="310175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F4039FD3-4533-4D36-943F-DB8EF9BC89E9}"/>
              </a:ext>
            </a:extLst>
          </p:cNvPr>
          <p:cNvCxnSpPr>
            <a:cxnSpLocks/>
          </p:cNvCxnSpPr>
          <p:nvPr/>
        </p:nvCxnSpPr>
        <p:spPr>
          <a:xfrm flipV="1">
            <a:off x="7643810" y="3532980"/>
            <a:ext cx="2512561" cy="11631"/>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398197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alphaModFix amt="5000"/>
          </a:blip>
          <a:stretch>
            <a:fillRect/>
          </a:stretch>
        </p:blipFill>
        <p:spPr>
          <a:xfrm>
            <a:off x="1089931" y="2600422"/>
            <a:ext cx="7779203" cy="1357924"/>
          </a:xfrm>
          <a:prstGeom prst="rect">
            <a:avLst/>
          </a:prstGeom>
        </p:spPr>
      </p:pic>
      <p:pic>
        <p:nvPicPr>
          <p:cNvPr id="3" name="Picture 2">
            <a:extLst>
              <a:ext uri="{FF2B5EF4-FFF2-40B4-BE49-F238E27FC236}">
                <a16:creationId xmlns:a16="http://schemas.microsoft.com/office/drawing/2014/main" id="{A8E4F13F-87A9-4354-920A-3D838F708CA4}"/>
              </a:ext>
            </a:extLst>
          </p:cNvPr>
          <p:cNvPicPr>
            <a:picLocks noChangeAspect="1"/>
          </p:cNvPicPr>
          <p:nvPr/>
        </p:nvPicPr>
        <p:blipFill>
          <a:blip r:embed="rId3">
            <a:alphaModFix amt="5000"/>
          </a:blip>
          <a:stretch>
            <a:fillRect/>
          </a:stretch>
        </p:blipFill>
        <p:spPr>
          <a:xfrm>
            <a:off x="1348164" y="3017125"/>
            <a:ext cx="9152772" cy="823749"/>
          </a:xfrm>
          <a:prstGeom prst="rect">
            <a:avLst/>
          </a:prstGeom>
        </p:spPr>
      </p:pic>
      <p:pic>
        <p:nvPicPr>
          <p:cNvPr id="8" name="Picture 7">
            <a:extLst>
              <a:ext uri="{FF2B5EF4-FFF2-40B4-BE49-F238E27FC236}">
                <a16:creationId xmlns:a16="http://schemas.microsoft.com/office/drawing/2014/main" id="{2041AC79-AC09-4FA7-83DC-EAB978405AB1}"/>
              </a:ext>
            </a:extLst>
          </p:cNvPr>
          <p:cNvPicPr>
            <a:picLocks noChangeAspect="1"/>
          </p:cNvPicPr>
          <p:nvPr/>
        </p:nvPicPr>
        <p:blipFill>
          <a:blip r:embed="rId4">
            <a:alphaModFix amt="5000"/>
          </a:blip>
          <a:stretch>
            <a:fillRect/>
          </a:stretch>
        </p:blipFill>
        <p:spPr>
          <a:xfrm>
            <a:off x="2702379" y="2914424"/>
            <a:ext cx="8357507" cy="2931013"/>
          </a:xfrm>
          <a:prstGeom prst="rect">
            <a:avLst/>
          </a:prstGeom>
        </p:spPr>
      </p:pic>
      <p:pic>
        <p:nvPicPr>
          <p:cNvPr id="9" name="Picture 8">
            <a:extLst>
              <a:ext uri="{FF2B5EF4-FFF2-40B4-BE49-F238E27FC236}">
                <a16:creationId xmlns:a16="http://schemas.microsoft.com/office/drawing/2014/main" id="{585B4180-9BA9-4633-B3E2-AD0FC78633AB}"/>
              </a:ext>
            </a:extLst>
          </p:cNvPr>
          <p:cNvPicPr>
            <a:picLocks noChangeAspect="1"/>
          </p:cNvPicPr>
          <p:nvPr/>
        </p:nvPicPr>
        <p:blipFill>
          <a:blip r:embed="rId5">
            <a:alphaModFix amt="20000"/>
          </a:blip>
          <a:stretch>
            <a:fillRect/>
          </a:stretch>
        </p:blipFill>
        <p:spPr>
          <a:xfrm>
            <a:off x="408214" y="3532980"/>
            <a:ext cx="8127547" cy="1684138"/>
          </a:xfrm>
          <a:prstGeom prst="rect">
            <a:avLst/>
          </a:prstGeom>
        </p:spPr>
      </p:pic>
      <p:pic>
        <p:nvPicPr>
          <p:cNvPr id="10" name="Picture 9">
            <a:extLst>
              <a:ext uri="{FF2B5EF4-FFF2-40B4-BE49-F238E27FC236}">
                <a16:creationId xmlns:a16="http://schemas.microsoft.com/office/drawing/2014/main" id="{198543DC-9D09-40F0-8777-DAC52DB5D93A}"/>
              </a:ext>
            </a:extLst>
          </p:cNvPr>
          <p:cNvPicPr>
            <a:picLocks noChangeAspect="1"/>
          </p:cNvPicPr>
          <p:nvPr/>
        </p:nvPicPr>
        <p:blipFill>
          <a:blip r:embed="rId6">
            <a:alphaModFix amt="20000"/>
          </a:blip>
          <a:stretch>
            <a:fillRect/>
          </a:stretch>
        </p:blipFill>
        <p:spPr>
          <a:xfrm>
            <a:off x="408214" y="3702462"/>
            <a:ext cx="10759169" cy="1543477"/>
          </a:xfrm>
          <a:prstGeom prst="rect">
            <a:avLst/>
          </a:prstGeom>
        </p:spPr>
      </p:pic>
      <p:pic>
        <p:nvPicPr>
          <p:cNvPr id="11" name="Picture 10">
            <a:extLst>
              <a:ext uri="{FF2B5EF4-FFF2-40B4-BE49-F238E27FC236}">
                <a16:creationId xmlns:a16="http://schemas.microsoft.com/office/drawing/2014/main" id="{7178D9AA-5197-4FA9-9D32-6051AB355415}"/>
              </a:ext>
            </a:extLst>
          </p:cNvPr>
          <p:cNvPicPr>
            <a:picLocks noChangeAspect="1"/>
          </p:cNvPicPr>
          <p:nvPr/>
        </p:nvPicPr>
        <p:blipFill>
          <a:blip r:embed="rId7">
            <a:alphaModFix amt="20000"/>
          </a:blip>
          <a:stretch>
            <a:fillRect/>
          </a:stretch>
        </p:blipFill>
        <p:spPr>
          <a:xfrm>
            <a:off x="1796142" y="3365585"/>
            <a:ext cx="9424307" cy="1734126"/>
          </a:xfrm>
          <a:prstGeom prst="rect">
            <a:avLst/>
          </a:prstGeom>
        </p:spPr>
      </p:pic>
      <p:pic>
        <p:nvPicPr>
          <p:cNvPr id="12" name="Picture 11">
            <a:extLst>
              <a:ext uri="{FF2B5EF4-FFF2-40B4-BE49-F238E27FC236}">
                <a16:creationId xmlns:a16="http://schemas.microsoft.com/office/drawing/2014/main" id="{22835A51-E9A7-4427-92DA-46CE84EC8283}"/>
              </a:ext>
            </a:extLst>
          </p:cNvPr>
          <p:cNvPicPr>
            <a:picLocks noChangeAspect="1"/>
          </p:cNvPicPr>
          <p:nvPr/>
        </p:nvPicPr>
        <p:blipFill>
          <a:blip r:embed="rId8">
            <a:alphaModFix amt="5000"/>
          </a:blip>
          <a:stretch>
            <a:fillRect/>
          </a:stretch>
        </p:blipFill>
        <p:spPr>
          <a:xfrm>
            <a:off x="225879" y="2819662"/>
            <a:ext cx="11525250" cy="2008377"/>
          </a:xfrm>
          <a:prstGeom prst="rect">
            <a:avLst/>
          </a:prstGeom>
        </p:spPr>
      </p:pic>
      <p:pic>
        <p:nvPicPr>
          <p:cNvPr id="14" name="Picture 13">
            <a:extLst>
              <a:ext uri="{FF2B5EF4-FFF2-40B4-BE49-F238E27FC236}">
                <a16:creationId xmlns:a16="http://schemas.microsoft.com/office/drawing/2014/main" id="{FEF027F8-5122-4331-AEDD-2308112E8615}"/>
              </a:ext>
            </a:extLst>
          </p:cNvPr>
          <p:cNvPicPr>
            <a:picLocks noChangeAspect="1"/>
          </p:cNvPicPr>
          <p:nvPr/>
        </p:nvPicPr>
        <p:blipFill>
          <a:blip r:embed="rId9">
            <a:alphaModFix amt="20000"/>
          </a:blip>
          <a:stretch>
            <a:fillRect/>
          </a:stretch>
        </p:blipFill>
        <p:spPr>
          <a:xfrm>
            <a:off x="2721" y="4019082"/>
            <a:ext cx="11220449" cy="2136475"/>
          </a:xfrm>
          <a:prstGeom prst="rect">
            <a:avLst/>
          </a:prstGeom>
        </p:spPr>
      </p:pic>
      <p:pic>
        <p:nvPicPr>
          <p:cNvPr id="13" name="Picture 12">
            <a:extLst>
              <a:ext uri="{FF2B5EF4-FFF2-40B4-BE49-F238E27FC236}">
                <a16:creationId xmlns:a16="http://schemas.microsoft.com/office/drawing/2014/main" id="{EA82386D-FF3E-4DE6-8F12-F538E454DF57}"/>
              </a:ext>
            </a:extLst>
          </p:cNvPr>
          <p:cNvPicPr>
            <a:picLocks noChangeAspect="1"/>
          </p:cNvPicPr>
          <p:nvPr/>
        </p:nvPicPr>
        <p:blipFill>
          <a:blip r:embed="rId10"/>
          <a:stretch>
            <a:fillRect/>
          </a:stretch>
        </p:blipFill>
        <p:spPr>
          <a:xfrm>
            <a:off x="838200" y="2546549"/>
            <a:ext cx="9803946" cy="1635141"/>
          </a:xfrm>
          <a:prstGeom prst="rect">
            <a:avLst/>
          </a:prstGeom>
        </p:spPr>
      </p:pic>
      <p:cxnSp>
        <p:nvCxnSpPr>
          <p:cNvPr id="15" name="Straight Connector 14">
            <a:extLst>
              <a:ext uri="{FF2B5EF4-FFF2-40B4-BE49-F238E27FC236}">
                <a16:creationId xmlns:a16="http://schemas.microsoft.com/office/drawing/2014/main" id="{15DD1EFC-B4EE-4D2F-80B9-860822D2C254}"/>
              </a:ext>
            </a:extLst>
          </p:cNvPr>
          <p:cNvCxnSpPr>
            <a:cxnSpLocks/>
          </p:cNvCxnSpPr>
          <p:nvPr/>
        </p:nvCxnSpPr>
        <p:spPr>
          <a:xfrm>
            <a:off x="6507614" y="2986152"/>
            <a:ext cx="310175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F4039FD3-4533-4D36-943F-DB8EF9BC89E9}"/>
              </a:ext>
            </a:extLst>
          </p:cNvPr>
          <p:cNvCxnSpPr>
            <a:cxnSpLocks/>
          </p:cNvCxnSpPr>
          <p:nvPr/>
        </p:nvCxnSpPr>
        <p:spPr>
          <a:xfrm flipV="1">
            <a:off x="7643810" y="3532980"/>
            <a:ext cx="2512561" cy="11631"/>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04BD37C9-075A-4924-95A4-19F8F6B6A2B9}"/>
              </a:ext>
            </a:extLst>
          </p:cNvPr>
          <p:cNvSpPr txBox="1"/>
          <p:nvPr/>
        </p:nvSpPr>
        <p:spPr>
          <a:xfrm>
            <a:off x="625930" y="5136625"/>
            <a:ext cx="7947932" cy="461665"/>
          </a:xfrm>
          <a:prstGeom prst="rect">
            <a:avLst/>
          </a:prstGeom>
          <a:solidFill>
            <a:schemeClr val="bg1"/>
          </a:solidFill>
        </p:spPr>
        <p:txBody>
          <a:bodyPr wrap="square" rtlCol="0">
            <a:spAutoFit/>
          </a:bodyPr>
          <a:lstStyle/>
          <a:p>
            <a:r>
              <a:rPr lang="en-US" sz="2400" b="1" dirty="0">
                <a:solidFill>
                  <a:schemeClr val="accent6"/>
                </a:solidFill>
              </a:rPr>
              <a:t>High Impact </a:t>
            </a:r>
            <a:r>
              <a:rPr lang="en-US" sz="2400" b="1" u="sng" dirty="0">
                <a:solidFill>
                  <a:schemeClr val="accent6"/>
                </a:solidFill>
              </a:rPr>
              <a:t>Innovation.</a:t>
            </a:r>
          </a:p>
        </p:txBody>
      </p:sp>
    </p:spTree>
    <p:extLst>
      <p:ext uri="{BB962C8B-B14F-4D97-AF65-F5344CB8AC3E}">
        <p14:creationId xmlns:p14="http://schemas.microsoft.com/office/powerpoint/2010/main" val="3388697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alphaModFix amt="5000"/>
          </a:blip>
          <a:stretch>
            <a:fillRect/>
          </a:stretch>
        </p:blipFill>
        <p:spPr>
          <a:xfrm>
            <a:off x="1089931" y="2600422"/>
            <a:ext cx="7779203" cy="1357924"/>
          </a:xfrm>
          <a:prstGeom prst="rect">
            <a:avLst/>
          </a:prstGeom>
        </p:spPr>
      </p:pic>
      <p:pic>
        <p:nvPicPr>
          <p:cNvPr id="3" name="Picture 2">
            <a:extLst>
              <a:ext uri="{FF2B5EF4-FFF2-40B4-BE49-F238E27FC236}">
                <a16:creationId xmlns:a16="http://schemas.microsoft.com/office/drawing/2014/main" id="{A8E4F13F-87A9-4354-920A-3D838F708CA4}"/>
              </a:ext>
            </a:extLst>
          </p:cNvPr>
          <p:cNvPicPr>
            <a:picLocks noChangeAspect="1"/>
          </p:cNvPicPr>
          <p:nvPr/>
        </p:nvPicPr>
        <p:blipFill>
          <a:blip r:embed="rId3">
            <a:alphaModFix amt="5000"/>
          </a:blip>
          <a:stretch>
            <a:fillRect/>
          </a:stretch>
        </p:blipFill>
        <p:spPr>
          <a:xfrm>
            <a:off x="1348164" y="3017125"/>
            <a:ext cx="9152772" cy="823749"/>
          </a:xfrm>
          <a:prstGeom prst="rect">
            <a:avLst/>
          </a:prstGeom>
        </p:spPr>
      </p:pic>
      <p:pic>
        <p:nvPicPr>
          <p:cNvPr id="8" name="Picture 7">
            <a:extLst>
              <a:ext uri="{FF2B5EF4-FFF2-40B4-BE49-F238E27FC236}">
                <a16:creationId xmlns:a16="http://schemas.microsoft.com/office/drawing/2014/main" id="{2041AC79-AC09-4FA7-83DC-EAB978405AB1}"/>
              </a:ext>
            </a:extLst>
          </p:cNvPr>
          <p:cNvPicPr>
            <a:picLocks noChangeAspect="1"/>
          </p:cNvPicPr>
          <p:nvPr/>
        </p:nvPicPr>
        <p:blipFill>
          <a:blip r:embed="rId4">
            <a:alphaModFix amt="5000"/>
          </a:blip>
          <a:stretch>
            <a:fillRect/>
          </a:stretch>
        </p:blipFill>
        <p:spPr>
          <a:xfrm>
            <a:off x="2702379" y="2914424"/>
            <a:ext cx="8357507" cy="2931013"/>
          </a:xfrm>
          <a:prstGeom prst="rect">
            <a:avLst/>
          </a:prstGeom>
        </p:spPr>
      </p:pic>
      <p:pic>
        <p:nvPicPr>
          <p:cNvPr id="9" name="Picture 8">
            <a:extLst>
              <a:ext uri="{FF2B5EF4-FFF2-40B4-BE49-F238E27FC236}">
                <a16:creationId xmlns:a16="http://schemas.microsoft.com/office/drawing/2014/main" id="{585B4180-9BA9-4633-B3E2-AD0FC78633AB}"/>
              </a:ext>
            </a:extLst>
          </p:cNvPr>
          <p:cNvPicPr>
            <a:picLocks noChangeAspect="1"/>
          </p:cNvPicPr>
          <p:nvPr/>
        </p:nvPicPr>
        <p:blipFill>
          <a:blip r:embed="rId5">
            <a:alphaModFix amt="20000"/>
          </a:blip>
          <a:stretch>
            <a:fillRect/>
          </a:stretch>
        </p:blipFill>
        <p:spPr>
          <a:xfrm>
            <a:off x="408214" y="3532980"/>
            <a:ext cx="8127547" cy="1684138"/>
          </a:xfrm>
          <a:prstGeom prst="rect">
            <a:avLst/>
          </a:prstGeom>
        </p:spPr>
      </p:pic>
      <p:pic>
        <p:nvPicPr>
          <p:cNvPr id="10" name="Picture 9">
            <a:extLst>
              <a:ext uri="{FF2B5EF4-FFF2-40B4-BE49-F238E27FC236}">
                <a16:creationId xmlns:a16="http://schemas.microsoft.com/office/drawing/2014/main" id="{198543DC-9D09-40F0-8777-DAC52DB5D93A}"/>
              </a:ext>
            </a:extLst>
          </p:cNvPr>
          <p:cNvPicPr>
            <a:picLocks noChangeAspect="1"/>
          </p:cNvPicPr>
          <p:nvPr/>
        </p:nvPicPr>
        <p:blipFill>
          <a:blip r:embed="rId6">
            <a:alphaModFix amt="20000"/>
          </a:blip>
          <a:stretch>
            <a:fillRect/>
          </a:stretch>
        </p:blipFill>
        <p:spPr>
          <a:xfrm>
            <a:off x="408214" y="3702462"/>
            <a:ext cx="10759169" cy="1543477"/>
          </a:xfrm>
          <a:prstGeom prst="rect">
            <a:avLst/>
          </a:prstGeom>
        </p:spPr>
      </p:pic>
      <p:pic>
        <p:nvPicPr>
          <p:cNvPr id="11" name="Picture 10">
            <a:extLst>
              <a:ext uri="{FF2B5EF4-FFF2-40B4-BE49-F238E27FC236}">
                <a16:creationId xmlns:a16="http://schemas.microsoft.com/office/drawing/2014/main" id="{7178D9AA-5197-4FA9-9D32-6051AB355415}"/>
              </a:ext>
            </a:extLst>
          </p:cNvPr>
          <p:cNvPicPr>
            <a:picLocks noChangeAspect="1"/>
          </p:cNvPicPr>
          <p:nvPr/>
        </p:nvPicPr>
        <p:blipFill>
          <a:blip r:embed="rId7">
            <a:alphaModFix amt="20000"/>
          </a:blip>
          <a:stretch>
            <a:fillRect/>
          </a:stretch>
        </p:blipFill>
        <p:spPr>
          <a:xfrm>
            <a:off x="1796142" y="3365585"/>
            <a:ext cx="9424307" cy="1734126"/>
          </a:xfrm>
          <a:prstGeom prst="rect">
            <a:avLst/>
          </a:prstGeom>
        </p:spPr>
      </p:pic>
      <p:pic>
        <p:nvPicPr>
          <p:cNvPr id="12" name="Picture 11">
            <a:extLst>
              <a:ext uri="{FF2B5EF4-FFF2-40B4-BE49-F238E27FC236}">
                <a16:creationId xmlns:a16="http://schemas.microsoft.com/office/drawing/2014/main" id="{22835A51-E9A7-4427-92DA-46CE84EC8283}"/>
              </a:ext>
            </a:extLst>
          </p:cNvPr>
          <p:cNvPicPr>
            <a:picLocks noChangeAspect="1"/>
          </p:cNvPicPr>
          <p:nvPr/>
        </p:nvPicPr>
        <p:blipFill>
          <a:blip r:embed="rId8">
            <a:alphaModFix amt="5000"/>
          </a:blip>
          <a:stretch>
            <a:fillRect/>
          </a:stretch>
        </p:blipFill>
        <p:spPr>
          <a:xfrm>
            <a:off x="225879" y="2819662"/>
            <a:ext cx="11525250" cy="2008377"/>
          </a:xfrm>
          <a:prstGeom prst="rect">
            <a:avLst/>
          </a:prstGeom>
        </p:spPr>
      </p:pic>
      <p:pic>
        <p:nvPicPr>
          <p:cNvPr id="14" name="Picture 13">
            <a:extLst>
              <a:ext uri="{FF2B5EF4-FFF2-40B4-BE49-F238E27FC236}">
                <a16:creationId xmlns:a16="http://schemas.microsoft.com/office/drawing/2014/main" id="{FEF027F8-5122-4331-AEDD-2308112E8615}"/>
              </a:ext>
            </a:extLst>
          </p:cNvPr>
          <p:cNvPicPr>
            <a:picLocks noChangeAspect="1"/>
          </p:cNvPicPr>
          <p:nvPr/>
        </p:nvPicPr>
        <p:blipFill>
          <a:blip r:embed="rId9">
            <a:alphaModFix amt="20000"/>
          </a:blip>
          <a:stretch>
            <a:fillRect/>
          </a:stretch>
        </p:blipFill>
        <p:spPr>
          <a:xfrm>
            <a:off x="2721" y="4019082"/>
            <a:ext cx="11220449" cy="2136475"/>
          </a:xfrm>
          <a:prstGeom prst="rect">
            <a:avLst/>
          </a:prstGeom>
        </p:spPr>
      </p:pic>
      <p:pic>
        <p:nvPicPr>
          <p:cNvPr id="13" name="Picture 12">
            <a:extLst>
              <a:ext uri="{FF2B5EF4-FFF2-40B4-BE49-F238E27FC236}">
                <a16:creationId xmlns:a16="http://schemas.microsoft.com/office/drawing/2014/main" id="{EA82386D-FF3E-4DE6-8F12-F538E454DF57}"/>
              </a:ext>
            </a:extLst>
          </p:cNvPr>
          <p:cNvPicPr>
            <a:picLocks noChangeAspect="1"/>
          </p:cNvPicPr>
          <p:nvPr/>
        </p:nvPicPr>
        <p:blipFill>
          <a:blip r:embed="rId10">
            <a:alphaModFix amt="5000"/>
          </a:blip>
          <a:stretch>
            <a:fillRect/>
          </a:stretch>
        </p:blipFill>
        <p:spPr>
          <a:xfrm>
            <a:off x="838200" y="2546549"/>
            <a:ext cx="9803946" cy="1635141"/>
          </a:xfrm>
          <a:prstGeom prst="rect">
            <a:avLst/>
          </a:prstGeom>
        </p:spPr>
      </p:pic>
      <p:pic>
        <p:nvPicPr>
          <p:cNvPr id="15" name="Picture 14">
            <a:extLst>
              <a:ext uri="{FF2B5EF4-FFF2-40B4-BE49-F238E27FC236}">
                <a16:creationId xmlns:a16="http://schemas.microsoft.com/office/drawing/2014/main" id="{9B4FD8D6-1461-4988-89F1-BEDA4BAAA223}"/>
              </a:ext>
            </a:extLst>
          </p:cNvPr>
          <p:cNvPicPr>
            <a:picLocks noChangeAspect="1"/>
          </p:cNvPicPr>
          <p:nvPr/>
        </p:nvPicPr>
        <p:blipFill>
          <a:blip r:embed="rId11"/>
          <a:stretch>
            <a:fillRect/>
          </a:stretch>
        </p:blipFill>
        <p:spPr>
          <a:xfrm>
            <a:off x="887184" y="3038025"/>
            <a:ext cx="10620376" cy="1770063"/>
          </a:xfrm>
          <a:prstGeom prst="rect">
            <a:avLst/>
          </a:prstGeom>
        </p:spPr>
      </p:pic>
      <p:cxnSp>
        <p:nvCxnSpPr>
          <p:cNvPr id="16" name="Straight Connector 15">
            <a:extLst>
              <a:ext uri="{FF2B5EF4-FFF2-40B4-BE49-F238E27FC236}">
                <a16:creationId xmlns:a16="http://schemas.microsoft.com/office/drawing/2014/main" id="{9ECC955E-3028-4767-AA00-E237F24A2615}"/>
              </a:ext>
            </a:extLst>
          </p:cNvPr>
          <p:cNvCxnSpPr>
            <a:cxnSpLocks/>
          </p:cNvCxnSpPr>
          <p:nvPr/>
        </p:nvCxnSpPr>
        <p:spPr>
          <a:xfrm>
            <a:off x="7038292" y="3514675"/>
            <a:ext cx="2522087" cy="0"/>
          </a:xfrm>
          <a:prstGeom prst="line">
            <a:avLst/>
          </a:prstGeom>
          <a:ln>
            <a:solidFill>
              <a:srgbClr val="00206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795221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alphaModFix amt="5000"/>
          </a:blip>
          <a:stretch>
            <a:fillRect/>
          </a:stretch>
        </p:blipFill>
        <p:spPr>
          <a:xfrm>
            <a:off x="1089931" y="2600422"/>
            <a:ext cx="7779203" cy="1357924"/>
          </a:xfrm>
          <a:prstGeom prst="rect">
            <a:avLst/>
          </a:prstGeom>
        </p:spPr>
      </p:pic>
      <p:pic>
        <p:nvPicPr>
          <p:cNvPr id="3" name="Picture 2">
            <a:extLst>
              <a:ext uri="{FF2B5EF4-FFF2-40B4-BE49-F238E27FC236}">
                <a16:creationId xmlns:a16="http://schemas.microsoft.com/office/drawing/2014/main" id="{A8E4F13F-87A9-4354-920A-3D838F708CA4}"/>
              </a:ext>
            </a:extLst>
          </p:cNvPr>
          <p:cNvPicPr>
            <a:picLocks noChangeAspect="1"/>
          </p:cNvPicPr>
          <p:nvPr/>
        </p:nvPicPr>
        <p:blipFill>
          <a:blip r:embed="rId3">
            <a:alphaModFix amt="5000"/>
          </a:blip>
          <a:stretch>
            <a:fillRect/>
          </a:stretch>
        </p:blipFill>
        <p:spPr>
          <a:xfrm>
            <a:off x="1348164" y="3017125"/>
            <a:ext cx="9152772" cy="823749"/>
          </a:xfrm>
          <a:prstGeom prst="rect">
            <a:avLst/>
          </a:prstGeom>
        </p:spPr>
      </p:pic>
      <p:pic>
        <p:nvPicPr>
          <p:cNvPr id="8" name="Picture 7">
            <a:extLst>
              <a:ext uri="{FF2B5EF4-FFF2-40B4-BE49-F238E27FC236}">
                <a16:creationId xmlns:a16="http://schemas.microsoft.com/office/drawing/2014/main" id="{2041AC79-AC09-4FA7-83DC-EAB978405AB1}"/>
              </a:ext>
            </a:extLst>
          </p:cNvPr>
          <p:cNvPicPr>
            <a:picLocks noChangeAspect="1"/>
          </p:cNvPicPr>
          <p:nvPr/>
        </p:nvPicPr>
        <p:blipFill>
          <a:blip r:embed="rId4">
            <a:alphaModFix amt="5000"/>
          </a:blip>
          <a:stretch>
            <a:fillRect/>
          </a:stretch>
        </p:blipFill>
        <p:spPr>
          <a:xfrm>
            <a:off x="2702379" y="2914424"/>
            <a:ext cx="8357507" cy="2931013"/>
          </a:xfrm>
          <a:prstGeom prst="rect">
            <a:avLst/>
          </a:prstGeom>
        </p:spPr>
      </p:pic>
      <p:pic>
        <p:nvPicPr>
          <p:cNvPr id="9" name="Picture 8">
            <a:extLst>
              <a:ext uri="{FF2B5EF4-FFF2-40B4-BE49-F238E27FC236}">
                <a16:creationId xmlns:a16="http://schemas.microsoft.com/office/drawing/2014/main" id="{585B4180-9BA9-4633-B3E2-AD0FC78633AB}"/>
              </a:ext>
            </a:extLst>
          </p:cNvPr>
          <p:cNvPicPr>
            <a:picLocks noChangeAspect="1"/>
          </p:cNvPicPr>
          <p:nvPr/>
        </p:nvPicPr>
        <p:blipFill>
          <a:blip r:embed="rId5">
            <a:alphaModFix amt="20000"/>
          </a:blip>
          <a:stretch>
            <a:fillRect/>
          </a:stretch>
        </p:blipFill>
        <p:spPr>
          <a:xfrm>
            <a:off x="408214" y="3532980"/>
            <a:ext cx="8127547" cy="1684138"/>
          </a:xfrm>
          <a:prstGeom prst="rect">
            <a:avLst/>
          </a:prstGeom>
        </p:spPr>
      </p:pic>
      <p:pic>
        <p:nvPicPr>
          <p:cNvPr id="10" name="Picture 9">
            <a:extLst>
              <a:ext uri="{FF2B5EF4-FFF2-40B4-BE49-F238E27FC236}">
                <a16:creationId xmlns:a16="http://schemas.microsoft.com/office/drawing/2014/main" id="{198543DC-9D09-40F0-8777-DAC52DB5D93A}"/>
              </a:ext>
            </a:extLst>
          </p:cNvPr>
          <p:cNvPicPr>
            <a:picLocks noChangeAspect="1"/>
          </p:cNvPicPr>
          <p:nvPr/>
        </p:nvPicPr>
        <p:blipFill>
          <a:blip r:embed="rId6">
            <a:alphaModFix amt="20000"/>
          </a:blip>
          <a:stretch>
            <a:fillRect/>
          </a:stretch>
        </p:blipFill>
        <p:spPr>
          <a:xfrm>
            <a:off x="408214" y="3702462"/>
            <a:ext cx="10759169" cy="1543477"/>
          </a:xfrm>
          <a:prstGeom prst="rect">
            <a:avLst/>
          </a:prstGeom>
        </p:spPr>
      </p:pic>
      <p:pic>
        <p:nvPicPr>
          <p:cNvPr id="11" name="Picture 10">
            <a:extLst>
              <a:ext uri="{FF2B5EF4-FFF2-40B4-BE49-F238E27FC236}">
                <a16:creationId xmlns:a16="http://schemas.microsoft.com/office/drawing/2014/main" id="{7178D9AA-5197-4FA9-9D32-6051AB355415}"/>
              </a:ext>
            </a:extLst>
          </p:cNvPr>
          <p:cNvPicPr>
            <a:picLocks noChangeAspect="1"/>
          </p:cNvPicPr>
          <p:nvPr/>
        </p:nvPicPr>
        <p:blipFill>
          <a:blip r:embed="rId7">
            <a:alphaModFix amt="20000"/>
          </a:blip>
          <a:stretch>
            <a:fillRect/>
          </a:stretch>
        </p:blipFill>
        <p:spPr>
          <a:xfrm>
            <a:off x="1796142" y="3365585"/>
            <a:ext cx="9424307" cy="1734126"/>
          </a:xfrm>
          <a:prstGeom prst="rect">
            <a:avLst/>
          </a:prstGeom>
        </p:spPr>
      </p:pic>
      <p:pic>
        <p:nvPicPr>
          <p:cNvPr id="12" name="Picture 11">
            <a:extLst>
              <a:ext uri="{FF2B5EF4-FFF2-40B4-BE49-F238E27FC236}">
                <a16:creationId xmlns:a16="http://schemas.microsoft.com/office/drawing/2014/main" id="{22835A51-E9A7-4427-92DA-46CE84EC8283}"/>
              </a:ext>
            </a:extLst>
          </p:cNvPr>
          <p:cNvPicPr>
            <a:picLocks noChangeAspect="1"/>
          </p:cNvPicPr>
          <p:nvPr/>
        </p:nvPicPr>
        <p:blipFill>
          <a:blip r:embed="rId8">
            <a:alphaModFix amt="5000"/>
          </a:blip>
          <a:stretch>
            <a:fillRect/>
          </a:stretch>
        </p:blipFill>
        <p:spPr>
          <a:xfrm>
            <a:off x="225879" y="2819662"/>
            <a:ext cx="11525250" cy="2008377"/>
          </a:xfrm>
          <a:prstGeom prst="rect">
            <a:avLst/>
          </a:prstGeom>
        </p:spPr>
      </p:pic>
      <p:pic>
        <p:nvPicPr>
          <p:cNvPr id="14" name="Picture 13">
            <a:extLst>
              <a:ext uri="{FF2B5EF4-FFF2-40B4-BE49-F238E27FC236}">
                <a16:creationId xmlns:a16="http://schemas.microsoft.com/office/drawing/2014/main" id="{FEF027F8-5122-4331-AEDD-2308112E8615}"/>
              </a:ext>
            </a:extLst>
          </p:cNvPr>
          <p:cNvPicPr>
            <a:picLocks noChangeAspect="1"/>
          </p:cNvPicPr>
          <p:nvPr/>
        </p:nvPicPr>
        <p:blipFill>
          <a:blip r:embed="rId9">
            <a:alphaModFix amt="20000"/>
          </a:blip>
          <a:stretch>
            <a:fillRect/>
          </a:stretch>
        </p:blipFill>
        <p:spPr>
          <a:xfrm>
            <a:off x="2721" y="4019082"/>
            <a:ext cx="11220449" cy="2136475"/>
          </a:xfrm>
          <a:prstGeom prst="rect">
            <a:avLst/>
          </a:prstGeom>
        </p:spPr>
      </p:pic>
      <p:pic>
        <p:nvPicPr>
          <p:cNvPr id="13" name="Picture 12">
            <a:extLst>
              <a:ext uri="{FF2B5EF4-FFF2-40B4-BE49-F238E27FC236}">
                <a16:creationId xmlns:a16="http://schemas.microsoft.com/office/drawing/2014/main" id="{EA82386D-FF3E-4DE6-8F12-F538E454DF57}"/>
              </a:ext>
            </a:extLst>
          </p:cNvPr>
          <p:cNvPicPr>
            <a:picLocks noChangeAspect="1"/>
          </p:cNvPicPr>
          <p:nvPr/>
        </p:nvPicPr>
        <p:blipFill>
          <a:blip r:embed="rId10">
            <a:alphaModFix amt="5000"/>
          </a:blip>
          <a:stretch>
            <a:fillRect/>
          </a:stretch>
        </p:blipFill>
        <p:spPr>
          <a:xfrm>
            <a:off x="838200" y="2546549"/>
            <a:ext cx="9803946" cy="1635141"/>
          </a:xfrm>
          <a:prstGeom prst="rect">
            <a:avLst/>
          </a:prstGeom>
        </p:spPr>
      </p:pic>
      <p:pic>
        <p:nvPicPr>
          <p:cNvPr id="15" name="Picture 14">
            <a:extLst>
              <a:ext uri="{FF2B5EF4-FFF2-40B4-BE49-F238E27FC236}">
                <a16:creationId xmlns:a16="http://schemas.microsoft.com/office/drawing/2014/main" id="{9B4FD8D6-1461-4988-89F1-BEDA4BAAA223}"/>
              </a:ext>
            </a:extLst>
          </p:cNvPr>
          <p:cNvPicPr>
            <a:picLocks noChangeAspect="1"/>
          </p:cNvPicPr>
          <p:nvPr/>
        </p:nvPicPr>
        <p:blipFill>
          <a:blip r:embed="rId11"/>
          <a:stretch>
            <a:fillRect/>
          </a:stretch>
        </p:blipFill>
        <p:spPr>
          <a:xfrm>
            <a:off x="887184" y="3038025"/>
            <a:ext cx="10620376" cy="1770063"/>
          </a:xfrm>
          <a:prstGeom prst="rect">
            <a:avLst/>
          </a:prstGeom>
        </p:spPr>
      </p:pic>
      <p:cxnSp>
        <p:nvCxnSpPr>
          <p:cNvPr id="16" name="Straight Connector 15">
            <a:extLst>
              <a:ext uri="{FF2B5EF4-FFF2-40B4-BE49-F238E27FC236}">
                <a16:creationId xmlns:a16="http://schemas.microsoft.com/office/drawing/2014/main" id="{9ECC955E-3028-4767-AA00-E237F24A2615}"/>
              </a:ext>
            </a:extLst>
          </p:cNvPr>
          <p:cNvCxnSpPr>
            <a:cxnSpLocks/>
          </p:cNvCxnSpPr>
          <p:nvPr/>
        </p:nvCxnSpPr>
        <p:spPr>
          <a:xfrm>
            <a:off x="7038292" y="3514675"/>
            <a:ext cx="2522087" cy="0"/>
          </a:xfrm>
          <a:prstGeom prst="line">
            <a:avLst/>
          </a:prstGeom>
          <a:ln>
            <a:solidFill>
              <a:srgbClr val="002060"/>
            </a:solidFill>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B104C855-4304-4BCB-8761-5D30FC3EF22B}"/>
              </a:ext>
            </a:extLst>
          </p:cNvPr>
          <p:cNvCxnSpPr>
            <a:cxnSpLocks/>
          </p:cNvCxnSpPr>
          <p:nvPr/>
        </p:nvCxnSpPr>
        <p:spPr>
          <a:xfrm>
            <a:off x="8284706" y="4385532"/>
            <a:ext cx="2259469" cy="0"/>
          </a:xfrm>
          <a:prstGeom prst="line">
            <a:avLst/>
          </a:prstGeom>
          <a:ln>
            <a:solidFill>
              <a:srgbClr val="00206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9008F104-5995-4631-B46F-25DB8A01E29E}"/>
              </a:ext>
            </a:extLst>
          </p:cNvPr>
          <p:cNvCxnSpPr>
            <a:cxnSpLocks/>
          </p:cNvCxnSpPr>
          <p:nvPr/>
        </p:nvCxnSpPr>
        <p:spPr>
          <a:xfrm>
            <a:off x="5783713" y="4742039"/>
            <a:ext cx="980398" cy="0"/>
          </a:xfrm>
          <a:prstGeom prst="line">
            <a:avLst/>
          </a:prstGeom>
          <a:ln>
            <a:solidFill>
              <a:srgbClr val="00206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731651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 According to who?</a:t>
            </a:r>
          </a:p>
        </p:txBody>
      </p:sp>
      <p:sp>
        <p:nvSpPr>
          <p:cNvPr id="6" name="TextBox 5">
            <a:extLst>
              <a:ext uri="{FF2B5EF4-FFF2-40B4-BE49-F238E27FC236}">
                <a16:creationId xmlns:a16="http://schemas.microsoft.com/office/drawing/2014/main" id="{08F8659A-AB57-40B2-9010-7AC35857F33D}"/>
              </a:ext>
            </a:extLst>
          </p:cNvPr>
          <p:cNvSpPr txBox="1"/>
          <p:nvPr/>
        </p:nvSpPr>
        <p:spPr>
          <a:xfrm>
            <a:off x="5612946" y="6277076"/>
            <a:ext cx="6579054" cy="523220"/>
          </a:xfrm>
          <a:prstGeom prst="rect">
            <a:avLst/>
          </a:prstGeom>
          <a:noFill/>
        </p:spPr>
        <p:txBody>
          <a:bodyPr wrap="square">
            <a:spAutoFit/>
          </a:bodyPr>
          <a:lstStyle/>
          <a:p>
            <a:pPr algn="r"/>
            <a:r>
              <a:rPr lang="en-US" sz="1400" b="0" i="0" dirty="0">
                <a:solidFill>
                  <a:srgbClr val="333333"/>
                </a:solidFill>
                <a:effectLst/>
                <a:latin typeface="Asap"/>
              </a:rPr>
              <a:t>Patrycja </a:t>
            </a:r>
            <a:r>
              <a:rPr lang="en-US" sz="1400" b="0" i="0" dirty="0" err="1">
                <a:solidFill>
                  <a:srgbClr val="333333"/>
                </a:solidFill>
                <a:effectLst/>
                <a:latin typeface="Asap"/>
              </a:rPr>
              <a:t>Ratecka</a:t>
            </a:r>
            <a:r>
              <a:rPr lang="en-US" sz="1400" b="0" i="0" dirty="0">
                <a:solidFill>
                  <a:srgbClr val="333333"/>
                </a:solidFill>
                <a:effectLst/>
                <a:latin typeface="Asap"/>
              </a:rPr>
              <a:t>, 2020. "</a:t>
            </a:r>
            <a:r>
              <a:rPr lang="en-US" sz="1400" b="1" i="0" u="none" strike="noStrike" dirty="0">
                <a:solidFill>
                  <a:srgbClr val="2D4E8B"/>
                </a:solidFill>
                <a:effectLst/>
                <a:latin typeface="Asap"/>
              </a:rPr>
              <a:t>FinTech - definition, taxonomy and historical approach</a:t>
            </a:r>
            <a:r>
              <a:rPr lang="en-US" sz="1400" b="0" i="0" dirty="0">
                <a:solidFill>
                  <a:srgbClr val="333333"/>
                </a:solidFill>
                <a:effectLst/>
                <a:latin typeface="Asap"/>
              </a:rPr>
              <a:t>,“. </a:t>
            </a:r>
          </a:p>
          <a:p>
            <a:pPr algn="r"/>
            <a:r>
              <a:rPr lang="en-US" sz="1400" b="0" i="0" dirty="0" err="1">
                <a:solidFill>
                  <a:srgbClr val="333333"/>
                </a:solidFill>
                <a:effectLst/>
                <a:latin typeface="Asap"/>
              </a:rPr>
              <a:t>Malopolska</a:t>
            </a:r>
            <a:r>
              <a:rPr lang="en-US" sz="1400" b="0" i="0" dirty="0">
                <a:solidFill>
                  <a:srgbClr val="333333"/>
                </a:solidFill>
                <a:effectLst/>
                <a:latin typeface="Asap"/>
              </a:rPr>
              <a:t> School of Economics in Tarnow, vol. 45(1), pages 53-67, March.</a:t>
            </a:r>
            <a:endParaRPr lang="en-US" sz="1400" dirty="0"/>
          </a:p>
        </p:txBody>
      </p:sp>
      <p:pic>
        <p:nvPicPr>
          <p:cNvPr id="7" name="Picture 6">
            <a:extLst>
              <a:ext uri="{FF2B5EF4-FFF2-40B4-BE49-F238E27FC236}">
                <a16:creationId xmlns:a16="http://schemas.microsoft.com/office/drawing/2014/main" id="{8676FF03-C826-4BC9-8947-9D08025D87A2}"/>
              </a:ext>
            </a:extLst>
          </p:cNvPr>
          <p:cNvPicPr>
            <a:picLocks noChangeAspect="1"/>
          </p:cNvPicPr>
          <p:nvPr/>
        </p:nvPicPr>
        <p:blipFill>
          <a:blip r:embed="rId2">
            <a:alphaModFix amt="5000"/>
          </a:blip>
          <a:stretch>
            <a:fillRect/>
          </a:stretch>
        </p:blipFill>
        <p:spPr>
          <a:xfrm>
            <a:off x="1089931" y="2600422"/>
            <a:ext cx="7779203" cy="1357924"/>
          </a:xfrm>
          <a:prstGeom prst="rect">
            <a:avLst/>
          </a:prstGeom>
        </p:spPr>
      </p:pic>
      <p:pic>
        <p:nvPicPr>
          <p:cNvPr id="3" name="Picture 2">
            <a:extLst>
              <a:ext uri="{FF2B5EF4-FFF2-40B4-BE49-F238E27FC236}">
                <a16:creationId xmlns:a16="http://schemas.microsoft.com/office/drawing/2014/main" id="{A8E4F13F-87A9-4354-920A-3D838F708CA4}"/>
              </a:ext>
            </a:extLst>
          </p:cNvPr>
          <p:cNvPicPr>
            <a:picLocks noChangeAspect="1"/>
          </p:cNvPicPr>
          <p:nvPr/>
        </p:nvPicPr>
        <p:blipFill>
          <a:blip r:embed="rId3">
            <a:alphaModFix amt="5000"/>
          </a:blip>
          <a:stretch>
            <a:fillRect/>
          </a:stretch>
        </p:blipFill>
        <p:spPr>
          <a:xfrm>
            <a:off x="1348164" y="3017125"/>
            <a:ext cx="9152772" cy="823749"/>
          </a:xfrm>
          <a:prstGeom prst="rect">
            <a:avLst/>
          </a:prstGeom>
        </p:spPr>
      </p:pic>
      <p:pic>
        <p:nvPicPr>
          <p:cNvPr id="8" name="Picture 7">
            <a:extLst>
              <a:ext uri="{FF2B5EF4-FFF2-40B4-BE49-F238E27FC236}">
                <a16:creationId xmlns:a16="http://schemas.microsoft.com/office/drawing/2014/main" id="{2041AC79-AC09-4FA7-83DC-EAB978405AB1}"/>
              </a:ext>
            </a:extLst>
          </p:cNvPr>
          <p:cNvPicPr>
            <a:picLocks noChangeAspect="1"/>
          </p:cNvPicPr>
          <p:nvPr/>
        </p:nvPicPr>
        <p:blipFill>
          <a:blip r:embed="rId4">
            <a:alphaModFix amt="5000"/>
          </a:blip>
          <a:stretch>
            <a:fillRect/>
          </a:stretch>
        </p:blipFill>
        <p:spPr>
          <a:xfrm>
            <a:off x="2702379" y="2914424"/>
            <a:ext cx="8357507" cy="2931013"/>
          </a:xfrm>
          <a:prstGeom prst="rect">
            <a:avLst/>
          </a:prstGeom>
        </p:spPr>
      </p:pic>
      <p:pic>
        <p:nvPicPr>
          <p:cNvPr id="9" name="Picture 8">
            <a:extLst>
              <a:ext uri="{FF2B5EF4-FFF2-40B4-BE49-F238E27FC236}">
                <a16:creationId xmlns:a16="http://schemas.microsoft.com/office/drawing/2014/main" id="{585B4180-9BA9-4633-B3E2-AD0FC78633AB}"/>
              </a:ext>
            </a:extLst>
          </p:cNvPr>
          <p:cNvPicPr>
            <a:picLocks noChangeAspect="1"/>
          </p:cNvPicPr>
          <p:nvPr/>
        </p:nvPicPr>
        <p:blipFill>
          <a:blip r:embed="rId5">
            <a:alphaModFix amt="20000"/>
          </a:blip>
          <a:stretch>
            <a:fillRect/>
          </a:stretch>
        </p:blipFill>
        <p:spPr>
          <a:xfrm>
            <a:off x="408214" y="3532980"/>
            <a:ext cx="8127547" cy="1684138"/>
          </a:xfrm>
          <a:prstGeom prst="rect">
            <a:avLst/>
          </a:prstGeom>
        </p:spPr>
      </p:pic>
      <p:pic>
        <p:nvPicPr>
          <p:cNvPr id="10" name="Picture 9">
            <a:extLst>
              <a:ext uri="{FF2B5EF4-FFF2-40B4-BE49-F238E27FC236}">
                <a16:creationId xmlns:a16="http://schemas.microsoft.com/office/drawing/2014/main" id="{198543DC-9D09-40F0-8777-DAC52DB5D93A}"/>
              </a:ext>
            </a:extLst>
          </p:cNvPr>
          <p:cNvPicPr>
            <a:picLocks noChangeAspect="1"/>
          </p:cNvPicPr>
          <p:nvPr/>
        </p:nvPicPr>
        <p:blipFill>
          <a:blip r:embed="rId6">
            <a:alphaModFix amt="20000"/>
          </a:blip>
          <a:stretch>
            <a:fillRect/>
          </a:stretch>
        </p:blipFill>
        <p:spPr>
          <a:xfrm>
            <a:off x="408214" y="3702462"/>
            <a:ext cx="10759169" cy="1543477"/>
          </a:xfrm>
          <a:prstGeom prst="rect">
            <a:avLst/>
          </a:prstGeom>
        </p:spPr>
      </p:pic>
      <p:pic>
        <p:nvPicPr>
          <p:cNvPr id="11" name="Picture 10">
            <a:extLst>
              <a:ext uri="{FF2B5EF4-FFF2-40B4-BE49-F238E27FC236}">
                <a16:creationId xmlns:a16="http://schemas.microsoft.com/office/drawing/2014/main" id="{7178D9AA-5197-4FA9-9D32-6051AB355415}"/>
              </a:ext>
            </a:extLst>
          </p:cNvPr>
          <p:cNvPicPr>
            <a:picLocks noChangeAspect="1"/>
          </p:cNvPicPr>
          <p:nvPr/>
        </p:nvPicPr>
        <p:blipFill>
          <a:blip r:embed="rId7">
            <a:alphaModFix amt="20000"/>
          </a:blip>
          <a:stretch>
            <a:fillRect/>
          </a:stretch>
        </p:blipFill>
        <p:spPr>
          <a:xfrm>
            <a:off x="1796142" y="3365585"/>
            <a:ext cx="9424307" cy="1734126"/>
          </a:xfrm>
          <a:prstGeom prst="rect">
            <a:avLst/>
          </a:prstGeom>
        </p:spPr>
      </p:pic>
      <p:pic>
        <p:nvPicPr>
          <p:cNvPr id="12" name="Picture 11">
            <a:extLst>
              <a:ext uri="{FF2B5EF4-FFF2-40B4-BE49-F238E27FC236}">
                <a16:creationId xmlns:a16="http://schemas.microsoft.com/office/drawing/2014/main" id="{22835A51-E9A7-4427-92DA-46CE84EC8283}"/>
              </a:ext>
            </a:extLst>
          </p:cNvPr>
          <p:cNvPicPr>
            <a:picLocks noChangeAspect="1"/>
          </p:cNvPicPr>
          <p:nvPr/>
        </p:nvPicPr>
        <p:blipFill>
          <a:blip r:embed="rId8">
            <a:alphaModFix amt="5000"/>
          </a:blip>
          <a:stretch>
            <a:fillRect/>
          </a:stretch>
        </p:blipFill>
        <p:spPr>
          <a:xfrm>
            <a:off x="225879" y="2819662"/>
            <a:ext cx="11525250" cy="2008377"/>
          </a:xfrm>
          <a:prstGeom prst="rect">
            <a:avLst/>
          </a:prstGeom>
        </p:spPr>
      </p:pic>
      <p:pic>
        <p:nvPicPr>
          <p:cNvPr id="14" name="Picture 13">
            <a:extLst>
              <a:ext uri="{FF2B5EF4-FFF2-40B4-BE49-F238E27FC236}">
                <a16:creationId xmlns:a16="http://schemas.microsoft.com/office/drawing/2014/main" id="{FEF027F8-5122-4331-AEDD-2308112E8615}"/>
              </a:ext>
            </a:extLst>
          </p:cNvPr>
          <p:cNvPicPr>
            <a:picLocks noChangeAspect="1"/>
          </p:cNvPicPr>
          <p:nvPr/>
        </p:nvPicPr>
        <p:blipFill>
          <a:blip r:embed="rId9">
            <a:alphaModFix amt="20000"/>
          </a:blip>
          <a:stretch>
            <a:fillRect/>
          </a:stretch>
        </p:blipFill>
        <p:spPr>
          <a:xfrm>
            <a:off x="2721" y="4019082"/>
            <a:ext cx="11220449" cy="2136475"/>
          </a:xfrm>
          <a:prstGeom prst="rect">
            <a:avLst/>
          </a:prstGeom>
        </p:spPr>
      </p:pic>
      <p:pic>
        <p:nvPicPr>
          <p:cNvPr id="13" name="Picture 12">
            <a:extLst>
              <a:ext uri="{FF2B5EF4-FFF2-40B4-BE49-F238E27FC236}">
                <a16:creationId xmlns:a16="http://schemas.microsoft.com/office/drawing/2014/main" id="{EA82386D-FF3E-4DE6-8F12-F538E454DF57}"/>
              </a:ext>
            </a:extLst>
          </p:cNvPr>
          <p:cNvPicPr>
            <a:picLocks noChangeAspect="1"/>
          </p:cNvPicPr>
          <p:nvPr/>
        </p:nvPicPr>
        <p:blipFill>
          <a:blip r:embed="rId10">
            <a:alphaModFix amt="5000"/>
          </a:blip>
          <a:stretch>
            <a:fillRect/>
          </a:stretch>
        </p:blipFill>
        <p:spPr>
          <a:xfrm>
            <a:off x="838200" y="2546549"/>
            <a:ext cx="9803946" cy="1635141"/>
          </a:xfrm>
          <a:prstGeom prst="rect">
            <a:avLst/>
          </a:prstGeom>
        </p:spPr>
      </p:pic>
      <p:pic>
        <p:nvPicPr>
          <p:cNvPr id="15" name="Picture 14">
            <a:extLst>
              <a:ext uri="{FF2B5EF4-FFF2-40B4-BE49-F238E27FC236}">
                <a16:creationId xmlns:a16="http://schemas.microsoft.com/office/drawing/2014/main" id="{9B4FD8D6-1461-4988-89F1-BEDA4BAAA223}"/>
              </a:ext>
            </a:extLst>
          </p:cNvPr>
          <p:cNvPicPr>
            <a:picLocks noChangeAspect="1"/>
          </p:cNvPicPr>
          <p:nvPr/>
        </p:nvPicPr>
        <p:blipFill>
          <a:blip r:embed="rId11"/>
          <a:stretch>
            <a:fillRect/>
          </a:stretch>
        </p:blipFill>
        <p:spPr>
          <a:xfrm>
            <a:off x="887184" y="3038025"/>
            <a:ext cx="10620376" cy="1770063"/>
          </a:xfrm>
          <a:prstGeom prst="rect">
            <a:avLst/>
          </a:prstGeom>
        </p:spPr>
      </p:pic>
      <p:cxnSp>
        <p:nvCxnSpPr>
          <p:cNvPr id="16" name="Straight Connector 15">
            <a:extLst>
              <a:ext uri="{FF2B5EF4-FFF2-40B4-BE49-F238E27FC236}">
                <a16:creationId xmlns:a16="http://schemas.microsoft.com/office/drawing/2014/main" id="{9ECC955E-3028-4767-AA00-E237F24A2615}"/>
              </a:ext>
            </a:extLst>
          </p:cNvPr>
          <p:cNvCxnSpPr>
            <a:cxnSpLocks/>
          </p:cNvCxnSpPr>
          <p:nvPr/>
        </p:nvCxnSpPr>
        <p:spPr>
          <a:xfrm>
            <a:off x="7038292" y="3514675"/>
            <a:ext cx="2522087" cy="0"/>
          </a:xfrm>
          <a:prstGeom prst="line">
            <a:avLst/>
          </a:prstGeom>
          <a:ln>
            <a:solidFill>
              <a:srgbClr val="002060"/>
            </a:solidFill>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B104C855-4304-4BCB-8761-5D30FC3EF22B}"/>
              </a:ext>
            </a:extLst>
          </p:cNvPr>
          <p:cNvCxnSpPr>
            <a:cxnSpLocks/>
          </p:cNvCxnSpPr>
          <p:nvPr/>
        </p:nvCxnSpPr>
        <p:spPr>
          <a:xfrm>
            <a:off x="8284706" y="4385532"/>
            <a:ext cx="2259469" cy="0"/>
          </a:xfrm>
          <a:prstGeom prst="line">
            <a:avLst/>
          </a:prstGeom>
          <a:ln>
            <a:solidFill>
              <a:srgbClr val="00206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9008F104-5995-4631-B46F-25DB8A01E29E}"/>
              </a:ext>
            </a:extLst>
          </p:cNvPr>
          <p:cNvCxnSpPr>
            <a:cxnSpLocks/>
          </p:cNvCxnSpPr>
          <p:nvPr/>
        </p:nvCxnSpPr>
        <p:spPr>
          <a:xfrm>
            <a:off x="5783713" y="4742039"/>
            <a:ext cx="980398" cy="0"/>
          </a:xfrm>
          <a:prstGeom prst="line">
            <a:avLst/>
          </a:prstGeom>
          <a:ln>
            <a:solidFill>
              <a:srgbClr val="002060"/>
            </a:solidFill>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A5CA1803-6367-4DE8-BCC5-FB67E29661DE}"/>
              </a:ext>
            </a:extLst>
          </p:cNvPr>
          <p:cNvSpPr txBox="1"/>
          <p:nvPr/>
        </p:nvSpPr>
        <p:spPr>
          <a:xfrm>
            <a:off x="775606" y="5381110"/>
            <a:ext cx="7947932" cy="461665"/>
          </a:xfrm>
          <a:prstGeom prst="rect">
            <a:avLst/>
          </a:prstGeom>
          <a:noFill/>
        </p:spPr>
        <p:txBody>
          <a:bodyPr wrap="square" rtlCol="0">
            <a:spAutoFit/>
          </a:bodyPr>
          <a:lstStyle/>
          <a:p>
            <a:r>
              <a:rPr lang="en-US" sz="2400" b="1" u="sng" dirty="0">
                <a:solidFill>
                  <a:srgbClr val="002060"/>
                </a:solidFill>
              </a:rPr>
              <a:t>Financial Innovation</a:t>
            </a:r>
            <a:r>
              <a:rPr lang="en-US" sz="2400" b="1" dirty="0">
                <a:solidFill>
                  <a:srgbClr val="002060"/>
                </a:solidFill>
              </a:rPr>
              <a:t> &amp; Unregulated Companies</a:t>
            </a:r>
          </a:p>
        </p:txBody>
      </p:sp>
    </p:spTree>
    <p:extLst>
      <p:ext uri="{BB962C8B-B14F-4D97-AF65-F5344CB8AC3E}">
        <p14:creationId xmlns:p14="http://schemas.microsoft.com/office/powerpoint/2010/main" val="2842965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is:</a:t>
            </a:r>
          </a:p>
        </p:txBody>
      </p:sp>
    </p:spTree>
    <p:extLst>
      <p:ext uri="{BB962C8B-B14F-4D97-AF65-F5344CB8AC3E}">
        <p14:creationId xmlns:p14="http://schemas.microsoft.com/office/powerpoint/2010/main" val="2897814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is:</a:t>
            </a:r>
          </a:p>
        </p:txBody>
      </p:sp>
      <p:sp>
        <p:nvSpPr>
          <p:cNvPr id="8" name="TextBox 7">
            <a:extLst>
              <a:ext uri="{FF2B5EF4-FFF2-40B4-BE49-F238E27FC236}">
                <a16:creationId xmlns:a16="http://schemas.microsoft.com/office/drawing/2014/main" id="{9167B3F8-2AA2-4B3D-B0A3-2C2ADAF2578F}"/>
              </a:ext>
            </a:extLst>
          </p:cNvPr>
          <p:cNvSpPr txBox="1"/>
          <p:nvPr/>
        </p:nvSpPr>
        <p:spPr>
          <a:xfrm>
            <a:off x="741078" y="2508683"/>
            <a:ext cx="7947932" cy="461665"/>
          </a:xfrm>
          <a:prstGeom prst="rect">
            <a:avLst/>
          </a:prstGeom>
          <a:noFill/>
        </p:spPr>
        <p:txBody>
          <a:bodyPr wrap="square" rtlCol="0">
            <a:spAutoFit/>
          </a:bodyPr>
          <a:lstStyle/>
          <a:p>
            <a:r>
              <a:rPr lang="en-US" sz="2400" b="1" dirty="0">
                <a:solidFill>
                  <a:schemeClr val="accent1"/>
                </a:solidFill>
              </a:rPr>
              <a:t>An Applied </a:t>
            </a:r>
            <a:r>
              <a:rPr lang="en-US" sz="2400" b="1" u="sng" dirty="0">
                <a:solidFill>
                  <a:schemeClr val="accent1"/>
                </a:solidFill>
              </a:rPr>
              <a:t>Technology</a:t>
            </a:r>
            <a:r>
              <a:rPr lang="en-US" sz="2400" b="1" dirty="0">
                <a:solidFill>
                  <a:schemeClr val="accent1"/>
                </a:solidFill>
              </a:rPr>
              <a:t> (providing financial services )</a:t>
            </a:r>
          </a:p>
        </p:txBody>
      </p:sp>
    </p:spTree>
    <p:extLst>
      <p:ext uri="{BB962C8B-B14F-4D97-AF65-F5344CB8AC3E}">
        <p14:creationId xmlns:p14="http://schemas.microsoft.com/office/powerpoint/2010/main" val="10290635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is:</a:t>
            </a:r>
          </a:p>
        </p:txBody>
      </p:sp>
      <p:sp>
        <p:nvSpPr>
          <p:cNvPr id="8" name="TextBox 7">
            <a:extLst>
              <a:ext uri="{FF2B5EF4-FFF2-40B4-BE49-F238E27FC236}">
                <a16:creationId xmlns:a16="http://schemas.microsoft.com/office/drawing/2014/main" id="{9167B3F8-2AA2-4B3D-B0A3-2C2ADAF2578F}"/>
              </a:ext>
            </a:extLst>
          </p:cNvPr>
          <p:cNvSpPr txBox="1"/>
          <p:nvPr/>
        </p:nvSpPr>
        <p:spPr>
          <a:xfrm>
            <a:off x="741078" y="2508683"/>
            <a:ext cx="7947932" cy="461665"/>
          </a:xfrm>
          <a:prstGeom prst="rect">
            <a:avLst/>
          </a:prstGeom>
          <a:noFill/>
        </p:spPr>
        <p:txBody>
          <a:bodyPr wrap="square" rtlCol="0">
            <a:spAutoFit/>
          </a:bodyPr>
          <a:lstStyle/>
          <a:p>
            <a:r>
              <a:rPr lang="en-US" sz="2400" b="1" dirty="0">
                <a:solidFill>
                  <a:schemeClr val="bg1"/>
                </a:solidFill>
              </a:rPr>
              <a:t>An Applied </a:t>
            </a:r>
            <a:r>
              <a:rPr lang="en-US" sz="2400" b="1" u="sng" dirty="0">
                <a:solidFill>
                  <a:schemeClr val="accent1"/>
                </a:solidFill>
              </a:rPr>
              <a:t>Technology</a:t>
            </a:r>
            <a:r>
              <a:rPr lang="en-US" sz="2400" b="1" dirty="0">
                <a:solidFill>
                  <a:schemeClr val="accent1"/>
                </a:solidFill>
              </a:rPr>
              <a:t> </a:t>
            </a:r>
            <a:r>
              <a:rPr lang="en-US" sz="2400" b="1" dirty="0">
                <a:solidFill>
                  <a:schemeClr val="bg1"/>
                </a:solidFill>
              </a:rPr>
              <a:t>(providing financial services )</a:t>
            </a:r>
          </a:p>
        </p:txBody>
      </p:sp>
    </p:spTree>
    <p:extLst>
      <p:ext uri="{BB962C8B-B14F-4D97-AF65-F5344CB8AC3E}">
        <p14:creationId xmlns:p14="http://schemas.microsoft.com/office/powerpoint/2010/main" val="3700148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27C0FD4-456C-4CCF-B365-19702C3F63BE}"/>
              </a:ext>
            </a:extLst>
          </p:cNvPr>
          <p:cNvSpPr>
            <a:spLocks noGrp="1"/>
          </p:cNvSpPr>
          <p:nvPr>
            <p:ph sz="half" idx="1"/>
          </p:nvPr>
        </p:nvSpPr>
        <p:spPr>
          <a:xfrm>
            <a:off x="838200" y="2540211"/>
            <a:ext cx="5379720" cy="3636751"/>
          </a:xfrm>
        </p:spPr>
        <p:txBody>
          <a:bodyPr>
            <a:normAutofit/>
          </a:bodyPr>
          <a:lstStyle/>
          <a:p>
            <a:pPr marL="0" indent="0">
              <a:buNone/>
            </a:pPr>
            <a:r>
              <a:rPr lang="en-US" dirty="0"/>
              <a:t>First 20 Minutes:</a:t>
            </a:r>
          </a:p>
          <a:p>
            <a:pPr marL="914400" lvl="1" indent="-457200">
              <a:buFont typeface="+mj-lt"/>
              <a:buAutoNum type="arabicPeriod"/>
            </a:pPr>
            <a:r>
              <a:rPr lang="en-US" dirty="0"/>
              <a:t>Google</a:t>
            </a:r>
          </a:p>
          <a:p>
            <a:pPr lvl="2"/>
            <a:r>
              <a:rPr lang="en-US" dirty="0"/>
              <a:t>Error messages</a:t>
            </a:r>
          </a:p>
          <a:p>
            <a:pPr lvl="2"/>
            <a:r>
              <a:rPr lang="en-US" dirty="0"/>
              <a:t>If your question has been asked before</a:t>
            </a:r>
          </a:p>
          <a:p>
            <a:pPr lvl="2"/>
            <a:r>
              <a:rPr lang="en-US" dirty="0"/>
              <a:t>“Best ways to”</a:t>
            </a:r>
          </a:p>
          <a:p>
            <a:pPr marL="914400" lvl="1" indent="-457200">
              <a:buFont typeface="+mj-lt"/>
              <a:buAutoNum type="arabicPeriod"/>
            </a:pPr>
            <a:r>
              <a:rPr lang="en-US" dirty="0"/>
              <a:t>Check the official documentation</a:t>
            </a:r>
          </a:p>
          <a:p>
            <a:pPr marL="914400" lvl="1" indent="-457200">
              <a:buFont typeface="+mj-lt"/>
              <a:buAutoNum type="arabicPeriod"/>
            </a:pPr>
            <a:r>
              <a:rPr lang="en-US" dirty="0"/>
              <a:t>Check “User Groups”</a:t>
            </a:r>
          </a:p>
          <a:p>
            <a:pPr marL="914400" lvl="1" indent="-457200">
              <a:buFont typeface="+mj-lt"/>
              <a:buAutoNum type="arabicPeriod"/>
            </a:pPr>
            <a:r>
              <a:rPr lang="en-US" dirty="0"/>
              <a:t>Ask a Group Member or Friend</a:t>
            </a:r>
          </a:p>
          <a:p>
            <a:pPr marL="914400" lvl="1" indent="-457200">
              <a:buFont typeface="+mj-lt"/>
              <a:buAutoNum type="arabicPeriod"/>
            </a:pPr>
            <a:r>
              <a:rPr lang="en-US" dirty="0"/>
              <a:t>“Rubber Ducky” Method</a:t>
            </a:r>
          </a:p>
        </p:txBody>
      </p:sp>
      <p:sp>
        <p:nvSpPr>
          <p:cNvPr id="8" name="Content Placeholder 7">
            <a:extLst>
              <a:ext uri="{FF2B5EF4-FFF2-40B4-BE49-F238E27FC236}">
                <a16:creationId xmlns:a16="http://schemas.microsoft.com/office/drawing/2014/main" id="{A9AE1F47-E7FB-4316-B87A-9B17268F3518}"/>
              </a:ext>
            </a:extLst>
          </p:cNvPr>
          <p:cNvSpPr>
            <a:spLocks noGrp="1"/>
          </p:cNvSpPr>
          <p:nvPr>
            <p:ph sz="half" idx="2"/>
          </p:nvPr>
        </p:nvSpPr>
        <p:spPr>
          <a:xfrm>
            <a:off x="6666411" y="2540211"/>
            <a:ext cx="5379719" cy="3636751"/>
          </a:xfrm>
        </p:spPr>
        <p:txBody>
          <a:bodyPr>
            <a:normAutofit/>
          </a:bodyPr>
          <a:lstStyle/>
          <a:p>
            <a:pPr marL="0" indent="0">
              <a:buNone/>
            </a:pPr>
            <a:r>
              <a:rPr lang="en-US" dirty="0"/>
              <a:t>After 20 Minutes:</a:t>
            </a:r>
          </a:p>
          <a:p>
            <a:pPr marL="971550" lvl="1" indent="-514350">
              <a:buFont typeface="+mj-lt"/>
              <a:buAutoNum type="arabicPeriod"/>
            </a:pPr>
            <a:r>
              <a:rPr lang="en-US" dirty="0"/>
              <a:t>Direct Message TA/Instructor in Slack</a:t>
            </a:r>
          </a:p>
          <a:p>
            <a:pPr marL="971550" lvl="1" indent="-514350">
              <a:buFont typeface="+mj-lt"/>
              <a:buAutoNum type="arabicPeriod"/>
            </a:pPr>
            <a:r>
              <a:rPr lang="en-US" dirty="0"/>
              <a:t>Message on Matter Most</a:t>
            </a:r>
          </a:p>
          <a:p>
            <a:pPr marL="971550" lvl="1" indent="-514350">
              <a:buFont typeface="+mj-lt"/>
              <a:buAutoNum type="arabicPeriod"/>
            </a:pPr>
            <a:r>
              <a:rPr lang="en-US" dirty="0"/>
              <a:t>Email Instructor or TA </a:t>
            </a:r>
          </a:p>
        </p:txBody>
      </p:sp>
      <p:pic>
        <p:nvPicPr>
          <p:cNvPr id="5" name="Picture 4">
            <a:extLst>
              <a:ext uri="{FF2B5EF4-FFF2-40B4-BE49-F238E27FC236}">
                <a16:creationId xmlns:a16="http://schemas.microsoft.com/office/drawing/2014/main" id="{30B40CAF-1382-4821-A94F-6EC64375B422}"/>
              </a:ext>
            </a:extLst>
          </p:cNvPr>
          <p:cNvPicPr>
            <a:picLocks noChangeAspect="1"/>
          </p:cNvPicPr>
          <p:nvPr/>
        </p:nvPicPr>
        <p:blipFill>
          <a:blip r:embed="rId2"/>
          <a:stretch>
            <a:fillRect/>
          </a:stretch>
        </p:blipFill>
        <p:spPr>
          <a:xfrm>
            <a:off x="3862251" y="113854"/>
            <a:ext cx="3287486" cy="2426358"/>
          </a:xfrm>
          <a:prstGeom prst="rect">
            <a:avLst/>
          </a:prstGeom>
        </p:spPr>
      </p:pic>
      <p:pic>
        <p:nvPicPr>
          <p:cNvPr id="1026" name="Picture 2" descr="Improve how you code: Understanding Rubber Duck Debugging">
            <a:extLst>
              <a:ext uri="{FF2B5EF4-FFF2-40B4-BE49-F238E27FC236}">
                <a16:creationId xmlns:a16="http://schemas.microsoft.com/office/drawing/2014/main" id="{DD5F7EA5-F203-48B8-B46F-DAC463166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8921" y="5758067"/>
            <a:ext cx="1117056" cy="83779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E1EC17E-993D-4705-BC48-E1DE267EFFD0}"/>
              </a:ext>
            </a:extLst>
          </p:cNvPr>
          <p:cNvSpPr/>
          <p:nvPr/>
        </p:nvSpPr>
        <p:spPr>
          <a:xfrm>
            <a:off x="780143" y="5199016"/>
            <a:ext cx="5768703" cy="14421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0A188-7E54-4624-B587-11E733426B24}"/>
              </a:ext>
            </a:extLst>
          </p:cNvPr>
          <p:cNvSpPr/>
          <p:nvPr/>
        </p:nvSpPr>
        <p:spPr>
          <a:xfrm>
            <a:off x="6588033" y="2352940"/>
            <a:ext cx="5312229" cy="22713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11501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is:</a:t>
            </a:r>
          </a:p>
        </p:txBody>
      </p:sp>
      <p:sp>
        <p:nvSpPr>
          <p:cNvPr id="8" name="TextBox 7">
            <a:extLst>
              <a:ext uri="{FF2B5EF4-FFF2-40B4-BE49-F238E27FC236}">
                <a16:creationId xmlns:a16="http://schemas.microsoft.com/office/drawing/2014/main" id="{9167B3F8-2AA2-4B3D-B0A3-2C2ADAF2578F}"/>
              </a:ext>
            </a:extLst>
          </p:cNvPr>
          <p:cNvSpPr txBox="1"/>
          <p:nvPr/>
        </p:nvSpPr>
        <p:spPr>
          <a:xfrm>
            <a:off x="741078" y="2508683"/>
            <a:ext cx="7947932" cy="461665"/>
          </a:xfrm>
          <a:prstGeom prst="rect">
            <a:avLst/>
          </a:prstGeom>
          <a:noFill/>
        </p:spPr>
        <p:txBody>
          <a:bodyPr wrap="square" rtlCol="0">
            <a:spAutoFit/>
          </a:bodyPr>
          <a:lstStyle/>
          <a:p>
            <a:r>
              <a:rPr lang="en-US" sz="2400" b="1" dirty="0">
                <a:solidFill>
                  <a:schemeClr val="bg1"/>
                </a:solidFill>
              </a:rPr>
              <a:t>An Applied </a:t>
            </a:r>
            <a:r>
              <a:rPr lang="en-US" sz="2400" b="1" u="sng" dirty="0">
                <a:solidFill>
                  <a:schemeClr val="accent1"/>
                </a:solidFill>
              </a:rPr>
              <a:t>Technology</a:t>
            </a:r>
            <a:r>
              <a:rPr lang="en-US" sz="2400" b="1" dirty="0">
                <a:solidFill>
                  <a:schemeClr val="accent1"/>
                </a:solidFill>
              </a:rPr>
              <a:t> </a:t>
            </a:r>
            <a:r>
              <a:rPr lang="en-US" sz="2400" b="1" dirty="0">
                <a:solidFill>
                  <a:schemeClr val="bg1"/>
                </a:solidFill>
              </a:rPr>
              <a:t>(providing financial services )</a:t>
            </a:r>
          </a:p>
        </p:txBody>
      </p:sp>
      <p:sp>
        <p:nvSpPr>
          <p:cNvPr id="6" name="TextBox 5">
            <a:extLst>
              <a:ext uri="{FF2B5EF4-FFF2-40B4-BE49-F238E27FC236}">
                <a16:creationId xmlns:a16="http://schemas.microsoft.com/office/drawing/2014/main" id="{1D3689AF-7E8A-4C76-9CD7-317C2BF5D11E}"/>
              </a:ext>
            </a:extLst>
          </p:cNvPr>
          <p:cNvSpPr txBox="1"/>
          <p:nvPr/>
        </p:nvSpPr>
        <p:spPr>
          <a:xfrm>
            <a:off x="961002" y="3061550"/>
            <a:ext cx="4347939" cy="1569660"/>
          </a:xfrm>
          <a:prstGeom prst="rect">
            <a:avLst/>
          </a:prstGeom>
          <a:noFill/>
        </p:spPr>
        <p:txBody>
          <a:bodyPr wrap="square" rtlCol="0">
            <a:spAutoFit/>
          </a:bodyPr>
          <a:lstStyle/>
          <a:p>
            <a:r>
              <a:rPr lang="en-US" sz="2400" dirty="0">
                <a:solidFill>
                  <a:srgbClr val="FF0000"/>
                </a:solidFill>
              </a:rPr>
              <a:t>An </a:t>
            </a:r>
            <a:r>
              <a:rPr lang="en-US" sz="2400" u="sng" dirty="0">
                <a:solidFill>
                  <a:srgbClr val="FF0000"/>
                </a:solidFill>
              </a:rPr>
              <a:t>Industry</a:t>
            </a:r>
            <a:r>
              <a:rPr lang="en-US" sz="2400" dirty="0">
                <a:solidFill>
                  <a:srgbClr val="FF0000"/>
                </a:solidFill>
              </a:rPr>
              <a:t>.</a:t>
            </a:r>
            <a:br>
              <a:rPr lang="en-US" sz="2400" dirty="0">
                <a:solidFill>
                  <a:srgbClr val="FF0000"/>
                </a:solidFill>
              </a:rPr>
            </a:br>
            <a:br>
              <a:rPr lang="en-US" sz="2400" dirty="0">
                <a:solidFill>
                  <a:srgbClr val="FF0000"/>
                </a:solidFill>
              </a:rPr>
            </a:br>
            <a:r>
              <a:rPr lang="en-US" sz="2400" dirty="0">
                <a:solidFill>
                  <a:srgbClr val="FF0000"/>
                </a:solidFill>
              </a:rPr>
              <a:t>With a focus on customers needs and unique solutions.</a:t>
            </a:r>
          </a:p>
        </p:txBody>
      </p:sp>
    </p:spTree>
    <p:extLst>
      <p:ext uri="{BB962C8B-B14F-4D97-AF65-F5344CB8AC3E}">
        <p14:creationId xmlns:p14="http://schemas.microsoft.com/office/powerpoint/2010/main" val="40576511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is:</a:t>
            </a:r>
          </a:p>
        </p:txBody>
      </p:sp>
      <p:sp>
        <p:nvSpPr>
          <p:cNvPr id="8" name="TextBox 7">
            <a:extLst>
              <a:ext uri="{FF2B5EF4-FFF2-40B4-BE49-F238E27FC236}">
                <a16:creationId xmlns:a16="http://schemas.microsoft.com/office/drawing/2014/main" id="{9167B3F8-2AA2-4B3D-B0A3-2C2ADAF2578F}"/>
              </a:ext>
            </a:extLst>
          </p:cNvPr>
          <p:cNvSpPr txBox="1"/>
          <p:nvPr/>
        </p:nvSpPr>
        <p:spPr>
          <a:xfrm>
            <a:off x="741078" y="2508683"/>
            <a:ext cx="7947932" cy="461665"/>
          </a:xfrm>
          <a:prstGeom prst="rect">
            <a:avLst/>
          </a:prstGeom>
          <a:noFill/>
        </p:spPr>
        <p:txBody>
          <a:bodyPr wrap="square" rtlCol="0">
            <a:spAutoFit/>
          </a:bodyPr>
          <a:lstStyle/>
          <a:p>
            <a:r>
              <a:rPr lang="en-US" sz="2400" b="1" dirty="0">
                <a:solidFill>
                  <a:schemeClr val="bg1"/>
                </a:solidFill>
              </a:rPr>
              <a:t>An Applied </a:t>
            </a:r>
            <a:r>
              <a:rPr lang="en-US" sz="2400" b="1" u="sng" dirty="0">
                <a:solidFill>
                  <a:schemeClr val="accent1"/>
                </a:solidFill>
              </a:rPr>
              <a:t>Technology</a:t>
            </a:r>
            <a:r>
              <a:rPr lang="en-US" sz="2400" b="1" dirty="0">
                <a:solidFill>
                  <a:schemeClr val="accent1"/>
                </a:solidFill>
              </a:rPr>
              <a:t> </a:t>
            </a:r>
            <a:r>
              <a:rPr lang="en-US" sz="2400" b="1" dirty="0">
                <a:solidFill>
                  <a:schemeClr val="bg1"/>
                </a:solidFill>
              </a:rPr>
              <a:t>(providing financial services )</a:t>
            </a:r>
          </a:p>
        </p:txBody>
      </p:sp>
      <p:sp>
        <p:nvSpPr>
          <p:cNvPr id="6" name="TextBox 5">
            <a:extLst>
              <a:ext uri="{FF2B5EF4-FFF2-40B4-BE49-F238E27FC236}">
                <a16:creationId xmlns:a16="http://schemas.microsoft.com/office/drawing/2014/main" id="{1D3689AF-7E8A-4C76-9CD7-317C2BF5D11E}"/>
              </a:ext>
            </a:extLst>
          </p:cNvPr>
          <p:cNvSpPr txBox="1"/>
          <p:nvPr/>
        </p:nvSpPr>
        <p:spPr>
          <a:xfrm>
            <a:off x="961002" y="3061550"/>
            <a:ext cx="4347939" cy="1569660"/>
          </a:xfrm>
          <a:prstGeom prst="rect">
            <a:avLst/>
          </a:prstGeom>
          <a:noFill/>
        </p:spPr>
        <p:txBody>
          <a:bodyPr wrap="square" rtlCol="0">
            <a:spAutoFit/>
          </a:bodyPr>
          <a:lstStyle/>
          <a:p>
            <a:r>
              <a:rPr lang="en-US" sz="2400" u="sng" dirty="0">
                <a:solidFill>
                  <a:srgbClr val="FF0000"/>
                </a:solidFill>
              </a:rPr>
              <a:t>An Industry</a:t>
            </a:r>
            <a:br>
              <a:rPr lang="en-US" sz="2400" dirty="0">
                <a:solidFill>
                  <a:srgbClr val="FF0000"/>
                </a:solidFill>
              </a:rPr>
            </a:br>
            <a:br>
              <a:rPr lang="en-US" sz="2400" dirty="0">
                <a:solidFill>
                  <a:srgbClr val="FF0000"/>
                </a:solidFill>
              </a:rPr>
            </a:br>
            <a:r>
              <a:rPr lang="en-US" sz="2400" dirty="0">
                <a:solidFill>
                  <a:schemeClr val="bg1"/>
                </a:solidFill>
              </a:rPr>
              <a:t>With a focus on customers needs and unique solutions.</a:t>
            </a:r>
          </a:p>
        </p:txBody>
      </p:sp>
    </p:spTree>
    <p:extLst>
      <p:ext uri="{BB962C8B-B14F-4D97-AF65-F5344CB8AC3E}">
        <p14:creationId xmlns:p14="http://schemas.microsoft.com/office/powerpoint/2010/main" val="40295985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is:</a:t>
            </a:r>
          </a:p>
        </p:txBody>
      </p:sp>
      <p:sp>
        <p:nvSpPr>
          <p:cNvPr id="8" name="TextBox 7">
            <a:extLst>
              <a:ext uri="{FF2B5EF4-FFF2-40B4-BE49-F238E27FC236}">
                <a16:creationId xmlns:a16="http://schemas.microsoft.com/office/drawing/2014/main" id="{9167B3F8-2AA2-4B3D-B0A3-2C2ADAF2578F}"/>
              </a:ext>
            </a:extLst>
          </p:cNvPr>
          <p:cNvSpPr txBox="1"/>
          <p:nvPr/>
        </p:nvSpPr>
        <p:spPr>
          <a:xfrm>
            <a:off x="741078" y="2508683"/>
            <a:ext cx="7947932" cy="461665"/>
          </a:xfrm>
          <a:prstGeom prst="rect">
            <a:avLst/>
          </a:prstGeom>
          <a:noFill/>
        </p:spPr>
        <p:txBody>
          <a:bodyPr wrap="square" rtlCol="0">
            <a:spAutoFit/>
          </a:bodyPr>
          <a:lstStyle/>
          <a:p>
            <a:r>
              <a:rPr lang="en-US" sz="2400" b="1" dirty="0">
                <a:solidFill>
                  <a:schemeClr val="bg1"/>
                </a:solidFill>
              </a:rPr>
              <a:t>An Applied </a:t>
            </a:r>
            <a:r>
              <a:rPr lang="en-US" sz="2400" b="1" u="sng" dirty="0">
                <a:solidFill>
                  <a:schemeClr val="accent1"/>
                </a:solidFill>
              </a:rPr>
              <a:t>Technology</a:t>
            </a:r>
            <a:r>
              <a:rPr lang="en-US" sz="2400" b="1" dirty="0">
                <a:solidFill>
                  <a:schemeClr val="accent1"/>
                </a:solidFill>
              </a:rPr>
              <a:t> </a:t>
            </a:r>
            <a:r>
              <a:rPr lang="en-US" sz="2400" b="1" dirty="0">
                <a:solidFill>
                  <a:schemeClr val="bg1"/>
                </a:solidFill>
              </a:rPr>
              <a:t>(providing financial services )</a:t>
            </a:r>
          </a:p>
        </p:txBody>
      </p:sp>
      <p:sp>
        <p:nvSpPr>
          <p:cNvPr id="6" name="TextBox 5">
            <a:extLst>
              <a:ext uri="{FF2B5EF4-FFF2-40B4-BE49-F238E27FC236}">
                <a16:creationId xmlns:a16="http://schemas.microsoft.com/office/drawing/2014/main" id="{1D3689AF-7E8A-4C76-9CD7-317C2BF5D11E}"/>
              </a:ext>
            </a:extLst>
          </p:cNvPr>
          <p:cNvSpPr txBox="1"/>
          <p:nvPr/>
        </p:nvSpPr>
        <p:spPr>
          <a:xfrm>
            <a:off x="961002" y="3061550"/>
            <a:ext cx="4347939" cy="1569660"/>
          </a:xfrm>
          <a:prstGeom prst="rect">
            <a:avLst/>
          </a:prstGeom>
          <a:noFill/>
        </p:spPr>
        <p:txBody>
          <a:bodyPr wrap="square" rtlCol="0">
            <a:spAutoFit/>
          </a:bodyPr>
          <a:lstStyle/>
          <a:p>
            <a:r>
              <a:rPr lang="en-US" sz="2400" u="sng" dirty="0">
                <a:solidFill>
                  <a:srgbClr val="FF0000"/>
                </a:solidFill>
              </a:rPr>
              <a:t>An Industry</a:t>
            </a:r>
            <a:br>
              <a:rPr lang="en-US" sz="2400" dirty="0">
                <a:solidFill>
                  <a:srgbClr val="FF0000"/>
                </a:solidFill>
              </a:rPr>
            </a:br>
            <a:br>
              <a:rPr lang="en-US" sz="2400" dirty="0">
                <a:solidFill>
                  <a:srgbClr val="FF0000"/>
                </a:solidFill>
              </a:rPr>
            </a:br>
            <a:r>
              <a:rPr lang="en-US" sz="2400" dirty="0">
                <a:solidFill>
                  <a:schemeClr val="bg1"/>
                </a:solidFill>
              </a:rPr>
              <a:t>With a focus on customers needs and unique solutions.</a:t>
            </a:r>
          </a:p>
        </p:txBody>
      </p:sp>
      <p:sp>
        <p:nvSpPr>
          <p:cNvPr id="7" name="TextBox 6">
            <a:extLst>
              <a:ext uri="{FF2B5EF4-FFF2-40B4-BE49-F238E27FC236}">
                <a16:creationId xmlns:a16="http://schemas.microsoft.com/office/drawing/2014/main" id="{8D1A323A-9483-4748-AD8F-694CFB16126C}"/>
              </a:ext>
            </a:extLst>
          </p:cNvPr>
          <p:cNvSpPr txBox="1"/>
          <p:nvPr/>
        </p:nvSpPr>
        <p:spPr>
          <a:xfrm>
            <a:off x="5720443" y="3103403"/>
            <a:ext cx="4257676" cy="461665"/>
          </a:xfrm>
          <a:prstGeom prst="rect">
            <a:avLst/>
          </a:prstGeom>
          <a:solidFill>
            <a:schemeClr val="bg1"/>
          </a:solidFill>
        </p:spPr>
        <p:txBody>
          <a:bodyPr wrap="square" rtlCol="0">
            <a:spAutoFit/>
          </a:bodyPr>
          <a:lstStyle/>
          <a:p>
            <a:r>
              <a:rPr lang="en-US" sz="2400" b="1" dirty="0">
                <a:solidFill>
                  <a:srgbClr val="FFC000"/>
                </a:solidFill>
              </a:rPr>
              <a:t>The </a:t>
            </a:r>
            <a:r>
              <a:rPr lang="en-US" sz="2400" b="1" u="sng" dirty="0">
                <a:solidFill>
                  <a:srgbClr val="FFC000"/>
                </a:solidFill>
              </a:rPr>
              <a:t>IT Solutions </a:t>
            </a:r>
          </a:p>
        </p:txBody>
      </p:sp>
    </p:spTree>
    <p:extLst>
      <p:ext uri="{BB962C8B-B14F-4D97-AF65-F5344CB8AC3E}">
        <p14:creationId xmlns:p14="http://schemas.microsoft.com/office/powerpoint/2010/main" val="42393680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is:</a:t>
            </a:r>
          </a:p>
        </p:txBody>
      </p:sp>
      <p:sp>
        <p:nvSpPr>
          <p:cNvPr id="8" name="TextBox 7">
            <a:extLst>
              <a:ext uri="{FF2B5EF4-FFF2-40B4-BE49-F238E27FC236}">
                <a16:creationId xmlns:a16="http://schemas.microsoft.com/office/drawing/2014/main" id="{9167B3F8-2AA2-4B3D-B0A3-2C2ADAF2578F}"/>
              </a:ext>
            </a:extLst>
          </p:cNvPr>
          <p:cNvSpPr txBox="1"/>
          <p:nvPr/>
        </p:nvSpPr>
        <p:spPr>
          <a:xfrm>
            <a:off x="741078" y="2508683"/>
            <a:ext cx="7947932" cy="461665"/>
          </a:xfrm>
          <a:prstGeom prst="rect">
            <a:avLst/>
          </a:prstGeom>
          <a:noFill/>
        </p:spPr>
        <p:txBody>
          <a:bodyPr wrap="square" rtlCol="0">
            <a:spAutoFit/>
          </a:bodyPr>
          <a:lstStyle/>
          <a:p>
            <a:r>
              <a:rPr lang="en-US" sz="2400" b="1" dirty="0">
                <a:solidFill>
                  <a:schemeClr val="bg1"/>
                </a:solidFill>
              </a:rPr>
              <a:t>An Applied </a:t>
            </a:r>
            <a:r>
              <a:rPr lang="en-US" sz="2400" b="1" u="sng" dirty="0">
                <a:solidFill>
                  <a:schemeClr val="accent1"/>
                </a:solidFill>
              </a:rPr>
              <a:t>Technology</a:t>
            </a:r>
            <a:r>
              <a:rPr lang="en-US" sz="2400" b="1" dirty="0">
                <a:solidFill>
                  <a:schemeClr val="accent1"/>
                </a:solidFill>
              </a:rPr>
              <a:t> </a:t>
            </a:r>
            <a:r>
              <a:rPr lang="en-US" sz="2400" b="1" dirty="0">
                <a:solidFill>
                  <a:schemeClr val="bg1"/>
                </a:solidFill>
              </a:rPr>
              <a:t>(providing financial services )</a:t>
            </a:r>
          </a:p>
        </p:txBody>
      </p:sp>
      <p:sp>
        <p:nvSpPr>
          <p:cNvPr id="6" name="TextBox 5">
            <a:extLst>
              <a:ext uri="{FF2B5EF4-FFF2-40B4-BE49-F238E27FC236}">
                <a16:creationId xmlns:a16="http://schemas.microsoft.com/office/drawing/2014/main" id="{1D3689AF-7E8A-4C76-9CD7-317C2BF5D11E}"/>
              </a:ext>
            </a:extLst>
          </p:cNvPr>
          <p:cNvSpPr txBox="1"/>
          <p:nvPr/>
        </p:nvSpPr>
        <p:spPr>
          <a:xfrm>
            <a:off x="961002" y="3061550"/>
            <a:ext cx="4347939" cy="1569660"/>
          </a:xfrm>
          <a:prstGeom prst="rect">
            <a:avLst/>
          </a:prstGeom>
          <a:noFill/>
        </p:spPr>
        <p:txBody>
          <a:bodyPr wrap="square" rtlCol="0">
            <a:spAutoFit/>
          </a:bodyPr>
          <a:lstStyle/>
          <a:p>
            <a:r>
              <a:rPr lang="en-US" sz="2400" u="sng" dirty="0">
                <a:solidFill>
                  <a:srgbClr val="FF0000"/>
                </a:solidFill>
              </a:rPr>
              <a:t>An Industry</a:t>
            </a:r>
            <a:br>
              <a:rPr lang="en-US" sz="2400" dirty="0">
                <a:solidFill>
                  <a:srgbClr val="FF0000"/>
                </a:solidFill>
              </a:rPr>
            </a:br>
            <a:br>
              <a:rPr lang="en-US" sz="2400" dirty="0">
                <a:solidFill>
                  <a:srgbClr val="FF0000"/>
                </a:solidFill>
              </a:rPr>
            </a:br>
            <a:r>
              <a:rPr lang="en-US" sz="2400" dirty="0">
                <a:solidFill>
                  <a:schemeClr val="bg1"/>
                </a:solidFill>
              </a:rPr>
              <a:t>With a focus on customers needs and unique solutions.</a:t>
            </a:r>
          </a:p>
        </p:txBody>
      </p:sp>
      <p:sp>
        <p:nvSpPr>
          <p:cNvPr id="7" name="TextBox 6">
            <a:extLst>
              <a:ext uri="{FF2B5EF4-FFF2-40B4-BE49-F238E27FC236}">
                <a16:creationId xmlns:a16="http://schemas.microsoft.com/office/drawing/2014/main" id="{8D1A323A-9483-4748-AD8F-694CFB16126C}"/>
              </a:ext>
            </a:extLst>
          </p:cNvPr>
          <p:cNvSpPr txBox="1"/>
          <p:nvPr/>
        </p:nvSpPr>
        <p:spPr>
          <a:xfrm>
            <a:off x="5720443" y="3103403"/>
            <a:ext cx="4257676" cy="461665"/>
          </a:xfrm>
          <a:prstGeom prst="rect">
            <a:avLst/>
          </a:prstGeom>
          <a:solidFill>
            <a:schemeClr val="bg1"/>
          </a:solidFill>
        </p:spPr>
        <p:txBody>
          <a:bodyPr wrap="square" rtlCol="0">
            <a:spAutoFit/>
          </a:bodyPr>
          <a:lstStyle/>
          <a:p>
            <a:r>
              <a:rPr lang="en-US" sz="2400" b="1" dirty="0">
                <a:solidFill>
                  <a:schemeClr val="bg1"/>
                </a:solidFill>
              </a:rPr>
              <a:t>The </a:t>
            </a:r>
            <a:r>
              <a:rPr lang="en-US" sz="2400" b="1" u="sng" dirty="0">
                <a:solidFill>
                  <a:srgbClr val="FFC000"/>
                </a:solidFill>
              </a:rPr>
              <a:t>IT Solutions </a:t>
            </a:r>
          </a:p>
        </p:txBody>
      </p:sp>
      <p:sp>
        <p:nvSpPr>
          <p:cNvPr id="9" name="TextBox 8">
            <a:extLst>
              <a:ext uri="{FF2B5EF4-FFF2-40B4-BE49-F238E27FC236}">
                <a16:creationId xmlns:a16="http://schemas.microsoft.com/office/drawing/2014/main" id="{372ECD35-E503-41A7-88A6-4B2F5237B52F}"/>
              </a:ext>
            </a:extLst>
          </p:cNvPr>
          <p:cNvSpPr txBox="1"/>
          <p:nvPr/>
        </p:nvSpPr>
        <p:spPr>
          <a:xfrm>
            <a:off x="9155791" y="1857478"/>
            <a:ext cx="2467660" cy="2862322"/>
          </a:xfrm>
          <a:prstGeom prst="rect">
            <a:avLst/>
          </a:prstGeom>
          <a:solidFill>
            <a:schemeClr val="bg1"/>
          </a:solidFill>
        </p:spPr>
        <p:txBody>
          <a:bodyPr wrap="square" rtlCol="0">
            <a:spAutoFit/>
          </a:bodyPr>
          <a:lstStyle/>
          <a:p>
            <a:r>
              <a:rPr lang="en-US" sz="2400" dirty="0">
                <a:solidFill>
                  <a:srgbClr val="7030A0"/>
                </a:solidFill>
              </a:rPr>
              <a:t>An entire </a:t>
            </a:r>
            <a:r>
              <a:rPr lang="en-US" sz="2400" u="sng" dirty="0">
                <a:solidFill>
                  <a:srgbClr val="7030A0"/>
                </a:solidFill>
              </a:rPr>
              <a:t>Sector</a:t>
            </a:r>
          </a:p>
          <a:p>
            <a:endParaRPr lang="en-US" sz="2400" u="sng" dirty="0">
              <a:solidFill>
                <a:srgbClr val="7030A0"/>
              </a:solidFill>
            </a:endParaRPr>
          </a:p>
          <a:p>
            <a:r>
              <a:rPr lang="en-US" sz="3600" b="1" dirty="0">
                <a:solidFill>
                  <a:srgbClr val="7030A0"/>
                </a:solidFill>
              </a:rPr>
              <a:t>         +</a:t>
            </a:r>
          </a:p>
          <a:p>
            <a:endParaRPr lang="en-US" sz="2400" u="sng" dirty="0">
              <a:solidFill>
                <a:srgbClr val="7030A0"/>
              </a:solidFill>
            </a:endParaRPr>
          </a:p>
          <a:p>
            <a:r>
              <a:rPr lang="en-US" sz="2400" u="sng" dirty="0">
                <a:solidFill>
                  <a:srgbClr val="7030A0"/>
                </a:solidFill>
              </a:rPr>
              <a:t>Non-Finance Companies</a:t>
            </a:r>
            <a:r>
              <a:rPr lang="en-US" sz="2400" dirty="0">
                <a:solidFill>
                  <a:srgbClr val="7030A0"/>
                </a:solidFill>
              </a:rPr>
              <a:t> that do Finance.</a:t>
            </a:r>
          </a:p>
        </p:txBody>
      </p:sp>
    </p:spTree>
    <p:extLst>
      <p:ext uri="{BB962C8B-B14F-4D97-AF65-F5344CB8AC3E}">
        <p14:creationId xmlns:p14="http://schemas.microsoft.com/office/powerpoint/2010/main" val="845555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is:</a:t>
            </a:r>
          </a:p>
        </p:txBody>
      </p:sp>
      <p:sp>
        <p:nvSpPr>
          <p:cNvPr id="8" name="TextBox 7">
            <a:extLst>
              <a:ext uri="{FF2B5EF4-FFF2-40B4-BE49-F238E27FC236}">
                <a16:creationId xmlns:a16="http://schemas.microsoft.com/office/drawing/2014/main" id="{9167B3F8-2AA2-4B3D-B0A3-2C2ADAF2578F}"/>
              </a:ext>
            </a:extLst>
          </p:cNvPr>
          <p:cNvSpPr txBox="1"/>
          <p:nvPr/>
        </p:nvSpPr>
        <p:spPr>
          <a:xfrm>
            <a:off x="741078" y="2508683"/>
            <a:ext cx="7947932" cy="461665"/>
          </a:xfrm>
          <a:prstGeom prst="rect">
            <a:avLst/>
          </a:prstGeom>
          <a:noFill/>
        </p:spPr>
        <p:txBody>
          <a:bodyPr wrap="square" rtlCol="0">
            <a:spAutoFit/>
          </a:bodyPr>
          <a:lstStyle/>
          <a:p>
            <a:r>
              <a:rPr lang="en-US" sz="2400" b="1" dirty="0">
                <a:solidFill>
                  <a:schemeClr val="bg1"/>
                </a:solidFill>
              </a:rPr>
              <a:t>An Applied </a:t>
            </a:r>
            <a:r>
              <a:rPr lang="en-US" sz="2400" b="1" u="sng" dirty="0">
                <a:solidFill>
                  <a:schemeClr val="accent1"/>
                </a:solidFill>
              </a:rPr>
              <a:t>Technology</a:t>
            </a:r>
            <a:r>
              <a:rPr lang="en-US" sz="2400" b="1" dirty="0">
                <a:solidFill>
                  <a:schemeClr val="accent1"/>
                </a:solidFill>
              </a:rPr>
              <a:t> </a:t>
            </a:r>
            <a:r>
              <a:rPr lang="en-US" sz="2400" b="1" dirty="0">
                <a:solidFill>
                  <a:schemeClr val="bg1"/>
                </a:solidFill>
              </a:rPr>
              <a:t>(providing financial services )</a:t>
            </a:r>
          </a:p>
        </p:txBody>
      </p:sp>
      <p:sp>
        <p:nvSpPr>
          <p:cNvPr id="6" name="TextBox 5">
            <a:extLst>
              <a:ext uri="{FF2B5EF4-FFF2-40B4-BE49-F238E27FC236}">
                <a16:creationId xmlns:a16="http://schemas.microsoft.com/office/drawing/2014/main" id="{1D3689AF-7E8A-4C76-9CD7-317C2BF5D11E}"/>
              </a:ext>
            </a:extLst>
          </p:cNvPr>
          <p:cNvSpPr txBox="1"/>
          <p:nvPr/>
        </p:nvSpPr>
        <p:spPr>
          <a:xfrm>
            <a:off x="961002" y="3061550"/>
            <a:ext cx="4347939" cy="1569660"/>
          </a:xfrm>
          <a:prstGeom prst="rect">
            <a:avLst/>
          </a:prstGeom>
          <a:noFill/>
        </p:spPr>
        <p:txBody>
          <a:bodyPr wrap="square" rtlCol="0">
            <a:spAutoFit/>
          </a:bodyPr>
          <a:lstStyle/>
          <a:p>
            <a:r>
              <a:rPr lang="en-US" sz="2400" u="sng" dirty="0">
                <a:solidFill>
                  <a:srgbClr val="FF0000"/>
                </a:solidFill>
              </a:rPr>
              <a:t>An Industry</a:t>
            </a:r>
            <a:br>
              <a:rPr lang="en-US" sz="2400" dirty="0">
                <a:solidFill>
                  <a:srgbClr val="FF0000"/>
                </a:solidFill>
              </a:rPr>
            </a:br>
            <a:br>
              <a:rPr lang="en-US" sz="2400" dirty="0">
                <a:solidFill>
                  <a:srgbClr val="FF0000"/>
                </a:solidFill>
              </a:rPr>
            </a:br>
            <a:r>
              <a:rPr lang="en-US" sz="2400" dirty="0">
                <a:solidFill>
                  <a:schemeClr val="bg1"/>
                </a:solidFill>
              </a:rPr>
              <a:t>With a focus on customers needs and unique solutions.</a:t>
            </a:r>
          </a:p>
        </p:txBody>
      </p:sp>
      <p:sp>
        <p:nvSpPr>
          <p:cNvPr id="7" name="TextBox 6">
            <a:extLst>
              <a:ext uri="{FF2B5EF4-FFF2-40B4-BE49-F238E27FC236}">
                <a16:creationId xmlns:a16="http://schemas.microsoft.com/office/drawing/2014/main" id="{8D1A323A-9483-4748-AD8F-694CFB16126C}"/>
              </a:ext>
            </a:extLst>
          </p:cNvPr>
          <p:cNvSpPr txBox="1"/>
          <p:nvPr/>
        </p:nvSpPr>
        <p:spPr>
          <a:xfrm>
            <a:off x="5720443" y="3103403"/>
            <a:ext cx="4257676" cy="461665"/>
          </a:xfrm>
          <a:prstGeom prst="rect">
            <a:avLst/>
          </a:prstGeom>
          <a:solidFill>
            <a:schemeClr val="bg1"/>
          </a:solidFill>
        </p:spPr>
        <p:txBody>
          <a:bodyPr wrap="square" rtlCol="0">
            <a:spAutoFit/>
          </a:bodyPr>
          <a:lstStyle/>
          <a:p>
            <a:r>
              <a:rPr lang="en-US" sz="2400" b="1" dirty="0">
                <a:solidFill>
                  <a:schemeClr val="bg1"/>
                </a:solidFill>
              </a:rPr>
              <a:t>The </a:t>
            </a:r>
            <a:r>
              <a:rPr lang="en-US" sz="2400" b="1" u="sng" dirty="0">
                <a:solidFill>
                  <a:srgbClr val="FFC000"/>
                </a:solidFill>
              </a:rPr>
              <a:t>IT Solutions </a:t>
            </a:r>
          </a:p>
        </p:txBody>
      </p:sp>
      <p:sp>
        <p:nvSpPr>
          <p:cNvPr id="9" name="TextBox 8">
            <a:extLst>
              <a:ext uri="{FF2B5EF4-FFF2-40B4-BE49-F238E27FC236}">
                <a16:creationId xmlns:a16="http://schemas.microsoft.com/office/drawing/2014/main" id="{372ECD35-E503-41A7-88A6-4B2F5237B52F}"/>
              </a:ext>
            </a:extLst>
          </p:cNvPr>
          <p:cNvSpPr txBox="1"/>
          <p:nvPr/>
        </p:nvSpPr>
        <p:spPr>
          <a:xfrm>
            <a:off x="9155791" y="1857478"/>
            <a:ext cx="2467660" cy="2862322"/>
          </a:xfrm>
          <a:prstGeom prst="rect">
            <a:avLst/>
          </a:prstGeom>
          <a:solidFill>
            <a:schemeClr val="bg1"/>
          </a:solidFill>
        </p:spPr>
        <p:txBody>
          <a:bodyPr wrap="square" rtlCol="0">
            <a:spAutoFit/>
          </a:bodyPr>
          <a:lstStyle/>
          <a:p>
            <a:r>
              <a:rPr lang="en-US" sz="2400" dirty="0">
                <a:solidFill>
                  <a:schemeClr val="bg1"/>
                </a:solidFill>
              </a:rPr>
              <a:t>An entire </a:t>
            </a:r>
            <a:r>
              <a:rPr lang="en-US" sz="2400" u="sng" dirty="0">
                <a:solidFill>
                  <a:srgbClr val="7030A0"/>
                </a:solidFill>
              </a:rPr>
              <a:t>Sector</a:t>
            </a:r>
          </a:p>
          <a:p>
            <a:endParaRPr lang="en-US" sz="2400" u="sng" dirty="0">
              <a:solidFill>
                <a:srgbClr val="7030A0"/>
              </a:solidFill>
            </a:endParaRPr>
          </a:p>
          <a:p>
            <a:r>
              <a:rPr lang="en-US" sz="3600" b="1" dirty="0">
                <a:solidFill>
                  <a:srgbClr val="7030A0"/>
                </a:solidFill>
              </a:rPr>
              <a:t>         +</a:t>
            </a:r>
          </a:p>
          <a:p>
            <a:endParaRPr lang="en-US" sz="2400" u="sng" dirty="0">
              <a:solidFill>
                <a:srgbClr val="7030A0"/>
              </a:solidFill>
            </a:endParaRPr>
          </a:p>
          <a:p>
            <a:r>
              <a:rPr lang="en-US" sz="2400" u="sng" dirty="0">
                <a:solidFill>
                  <a:srgbClr val="7030A0"/>
                </a:solidFill>
              </a:rPr>
              <a:t>Non-Finance Companies</a:t>
            </a:r>
            <a:r>
              <a:rPr lang="en-US" sz="2400" dirty="0">
                <a:solidFill>
                  <a:srgbClr val="7030A0"/>
                </a:solidFill>
              </a:rPr>
              <a:t> </a:t>
            </a:r>
            <a:r>
              <a:rPr lang="en-US" sz="2400" dirty="0">
                <a:solidFill>
                  <a:schemeClr val="bg1"/>
                </a:solidFill>
              </a:rPr>
              <a:t>that do Finance.</a:t>
            </a:r>
          </a:p>
        </p:txBody>
      </p:sp>
    </p:spTree>
    <p:extLst>
      <p:ext uri="{BB962C8B-B14F-4D97-AF65-F5344CB8AC3E}">
        <p14:creationId xmlns:p14="http://schemas.microsoft.com/office/powerpoint/2010/main" val="20541205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is:</a:t>
            </a:r>
          </a:p>
        </p:txBody>
      </p:sp>
      <p:sp>
        <p:nvSpPr>
          <p:cNvPr id="8" name="TextBox 7">
            <a:extLst>
              <a:ext uri="{FF2B5EF4-FFF2-40B4-BE49-F238E27FC236}">
                <a16:creationId xmlns:a16="http://schemas.microsoft.com/office/drawing/2014/main" id="{9167B3F8-2AA2-4B3D-B0A3-2C2ADAF2578F}"/>
              </a:ext>
            </a:extLst>
          </p:cNvPr>
          <p:cNvSpPr txBox="1"/>
          <p:nvPr/>
        </p:nvSpPr>
        <p:spPr>
          <a:xfrm>
            <a:off x="741078" y="2508683"/>
            <a:ext cx="7947932" cy="461665"/>
          </a:xfrm>
          <a:prstGeom prst="rect">
            <a:avLst/>
          </a:prstGeom>
          <a:noFill/>
        </p:spPr>
        <p:txBody>
          <a:bodyPr wrap="square" rtlCol="0">
            <a:spAutoFit/>
          </a:bodyPr>
          <a:lstStyle/>
          <a:p>
            <a:r>
              <a:rPr lang="en-US" sz="2400" b="1" dirty="0">
                <a:solidFill>
                  <a:schemeClr val="bg1"/>
                </a:solidFill>
              </a:rPr>
              <a:t>An Applied </a:t>
            </a:r>
            <a:r>
              <a:rPr lang="en-US" sz="2400" b="1" u="sng" dirty="0">
                <a:solidFill>
                  <a:schemeClr val="accent1"/>
                </a:solidFill>
              </a:rPr>
              <a:t>Technology</a:t>
            </a:r>
            <a:r>
              <a:rPr lang="en-US" sz="2400" b="1" dirty="0">
                <a:solidFill>
                  <a:schemeClr val="accent1"/>
                </a:solidFill>
              </a:rPr>
              <a:t> </a:t>
            </a:r>
            <a:r>
              <a:rPr lang="en-US" sz="2400" b="1" dirty="0">
                <a:solidFill>
                  <a:schemeClr val="bg1"/>
                </a:solidFill>
              </a:rPr>
              <a:t>(providing financial services )</a:t>
            </a:r>
          </a:p>
        </p:txBody>
      </p:sp>
      <p:sp>
        <p:nvSpPr>
          <p:cNvPr id="6" name="TextBox 5">
            <a:extLst>
              <a:ext uri="{FF2B5EF4-FFF2-40B4-BE49-F238E27FC236}">
                <a16:creationId xmlns:a16="http://schemas.microsoft.com/office/drawing/2014/main" id="{1D3689AF-7E8A-4C76-9CD7-317C2BF5D11E}"/>
              </a:ext>
            </a:extLst>
          </p:cNvPr>
          <p:cNvSpPr txBox="1"/>
          <p:nvPr/>
        </p:nvSpPr>
        <p:spPr>
          <a:xfrm>
            <a:off x="961002" y="3061550"/>
            <a:ext cx="4347939" cy="1569660"/>
          </a:xfrm>
          <a:prstGeom prst="rect">
            <a:avLst/>
          </a:prstGeom>
          <a:noFill/>
        </p:spPr>
        <p:txBody>
          <a:bodyPr wrap="square" rtlCol="0">
            <a:spAutoFit/>
          </a:bodyPr>
          <a:lstStyle/>
          <a:p>
            <a:r>
              <a:rPr lang="en-US" sz="2400" u="sng" dirty="0">
                <a:solidFill>
                  <a:srgbClr val="FF0000"/>
                </a:solidFill>
              </a:rPr>
              <a:t>An Industry</a:t>
            </a:r>
            <a:br>
              <a:rPr lang="en-US" sz="2400" dirty="0">
                <a:solidFill>
                  <a:srgbClr val="FF0000"/>
                </a:solidFill>
              </a:rPr>
            </a:br>
            <a:br>
              <a:rPr lang="en-US" sz="2400" dirty="0">
                <a:solidFill>
                  <a:srgbClr val="FF0000"/>
                </a:solidFill>
              </a:rPr>
            </a:br>
            <a:r>
              <a:rPr lang="en-US" sz="2400" dirty="0">
                <a:solidFill>
                  <a:schemeClr val="bg1"/>
                </a:solidFill>
              </a:rPr>
              <a:t>With a focus on customers needs and unique solutions.</a:t>
            </a:r>
          </a:p>
        </p:txBody>
      </p:sp>
      <p:sp>
        <p:nvSpPr>
          <p:cNvPr id="7" name="TextBox 6">
            <a:extLst>
              <a:ext uri="{FF2B5EF4-FFF2-40B4-BE49-F238E27FC236}">
                <a16:creationId xmlns:a16="http://schemas.microsoft.com/office/drawing/2014/main" id="{8D1A323A-9483-4748-AD8F-694CFB16126C}"/>
              </a:ext>
            </a:extLst>
          </p:cNvPr>
          <p:cNvSpPr txBox="1"/>
          <p:nvPr/>
        </p:nvSpPr>
        <p:spPr>
          <a:xfrm>
            <a:off x="5720443" y="3103403"/>
            <a:ext cx="4257676" cy="461665"/>
          </a:xfrm>
          <a:prstGeom prst="rect">
            <a:avLst/>
          </a:prstGeom>
          <a:solidFill>
            <a:schemeClr val="bg1"/>
          </a:solidFill>
        </p:spPr>
        <p:txBody>
          <a:bodyPr wrap="square" rtlCol="0">
            <a:spAutoFit/>
          </a:bodyPr>
          <a:lstStyle/>
          <a:p>
            <a:r>
              <a:rPr lang="en-US" sz="2400" b="1" dirty="0">
                <a:solidFill>
                  <a:schemeClr val="bg1"/>
                </a:solidFill>
              </a:rPr>
              <a:t>The </a:t>
            </a:r>
            <a:r>
              <a:rPr lang="en-US" sz="2400" b="1" u="sng" dirty="0">
                <a:solidFill>
                  <a:srgbClr val="FFC000"/>
                </a:solidFill>
              </a:rPr>
              <a:t>IT Solutions </a:t>
            </a:r>
          </a:p>
        </p:txBody>
      </p:sp>
      <p:sp>
        <p:nvSpPr>
          <p:cNvPr id="9" name="TextBox 8">
            <a:extLst>
              <a:ext uri="{FF2B5EF4-FFF2-40B4-BE49-F238E27FC236}">
                <a16:creationId xmlns:a16="http://schemas.microsoft.com/office/drawing/2014/main" id="{372ECD35-E503-41A7-88A6-4B2F5237B52F}"/>
              </a:ext>
            </a:extLst>
          </p:cNvPr>
          <p:cNvSpPr txBox="1"/>
          <p:nvPr/>
        </p:nvSpPr>
        <p:spPr>
          <a:xfrm>
            <a:off x="9155791" y="1857478"/>
            <a:ext cx="2467660" cy="2862322"/>
          </a:xfrm>
          <a:prstGeom prst="rect">
            <a:avLst/>
          </a:prstGeom>
          <a:solidFill>
            <a:schemeClr val="bg1"/>
          </a:solidFill>
        </p:spPr>
        <p:txBody>
          <a:bodyPr wrap="square" rtlCol="0">
            <a:spAutoFit/>
          </a:bodyPr>
          <a:lstStyle/>
          <a:p>
            <a:r>
              <a:rPr lang="en-US" sz="2400" dirty="0">
                <a:solidFill>
                  <a:schemeClr val="bg1"/>
                </a:solidFill>
              </a:rPr>
              <a:t>An entire </a:t>
            </a:r>
            <a:r>
              <a:rPr lang="en-US" sz="2400" u="sng" dirty="0">
                <a:solidFill>
                  <a:srgbClr val="7030A0"/>
                </a:solidFill>
              </a:rPr>
              <a:t>Sector</a:t>
            </a:r>
          </a:p>
          <a:p>
            <a:endParaRPr lang="en-US" sz="2400" u="sng" dirty="0">
              <a:solidFill>
                <a:srgbClr val="7030A0"/>
              </a:solidFill>
            </a:endParaRPr>
          </a:p>
          <a:p>
            <a:r>
              <a:rPr lang="en-US" sz="3600" b="1" dirty="0">
                <a:solidFill>
                  <a:srgbClr val="7030A0"/>
                </a:solidFill>
              </a:rPr>
              <a:t>         +</a:t>
            </a:r>
          </a:p>
          <a:p>
            <a:endParaRPr lang="en-US" sz="2400" u="sng" dirty="0">
              <a:solidFill>
                <a:srgbClr val="7030A0"/>
              </a:solidFill>
            </a:endParaRPr>
          </a:p>
          <a:p>
            <a:r>
              <a:rPr lang="en-US" sz="2400" u="sng" dirty="0">
                <a:solidFill>
                  <a:srgbClr val="7030A0"/>
                </a:solidFill>
              </a:rPr>
              <a:t>Non-Finance Companies</a:t>
            </a:r>
            <a:r>
              <a:rPr lang="en-US" sz="2400" dirty="0">
                <a:solidFill>
                  <a:srgbClr val="7030A0"/>
                </a:solidFill>
              </a:rPr>
              <a:t> </a:t>
            </a:r>
            <a:r>
              <a:rPr lang="en-US" sz="2400" dirty="0">
                <a:solidFill>
                  <a:schemeClr val="bg1"/>
                </a:solidFill>
              </a:rPr>
              <a:t>that do Finance.</a:t>
            </a:r>
          </a:p>
        </p:txBody>
      </p:sp>
    </p:spTree>
    <p:extLst>
      <p:ext uri="{BB962C8B-B14F-4D97-AF65-F5344CB8AC3E}">
        <p14:creationId xmlns:p14="http://schemas.microsoft.com/office/powerpoint/2010/main" val="38423380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is:</a:t>
            </a:r>
          </a:p>
        </p:txBody>
      </p:sp>
      <p:sp>
        <p:nvSpPr>
          <p:cNvPr id="8" name="TextBox 7">
            <a:extLst>
              <a:ext uri="{FF2B5EF4-FFF2-40B4-BE49-F238E27FC236}">
                <a16:creationId xmlns:a16="http://schemas.microsoft.com/office/drawing/2014/main" id="{9167B3F8-2AA2-4B3D-B0A3-2C2ADAF2578F}"/>
              </a:ext>
            </a:extLst>
          </p:cNvPr>
          <p:cNvSpPr txBox="1"/>
          <p:nvPr/>
        </p:nvSpPr>
        <p:spPr>
          <a:xfrm>
            <a:off x="741078" y="2508683"/>
            <a:ext cx="7947932" cy="461665"/>
          </a:xfrm>
          <a:prstGeom prst="rect">
            <a:avLst/>
          </a:prstGeom>
          <a:noFill/>
        </p:spPr>
        <p:txBody>
          <a:bodyPr wrap="square" rtlCol="0">
            <a:spAutoFit/>
          </a:bodyPr>
          <a:lstStyle/>
          <a:p>
            <a:r>
              <a:rPr lang="en-US" sz="2400" b="1" dirty="0">
                <a:solidFill>
                  <a:schemeClr val="bg1"/>
                </a:solidFill>
              </a:rPr>
              <a:t>An Applied </a:t>
            </a:r>
            <a:r>
              <a:rPr lang="en-US" sz="2400" b="1" u="sng" dirty="0">
                <a:solidFill>
                  <a:schemeClr val="accent1"/>
                </a:solidFill>
              </a:rPr>
              <a:t>Technology</a:t>
            </a:r>
            <a:r>
              <a:rPr lang="en-US" sz="2400" b="1" dirty="0">
                <a:solidFill>
                  <a:schemeClr val="accent1"/>
                </a:solidFill>
              </a:rPr>
              <a:t> </a:t>
            </a:r>
            <a:r>
              <a:rPr lang="en-US" sz="2400" b="1" dirty="0">
                <a:solidFill>
                  <a:schemeClr val="bg1"/>
                </a:solidFill>
              </a:rPr>
              <a:t>(providing financial services )</a:t>
            </a:r>
          </a:p>
        </p:txBody>
      </p:sp>
      <p:sp>
        <p:nvSpPr>
          <p:cNvPr id="6" name="TextBox 5">
            <a:extLst>
              <a:ext uri="{FF2B5EF4-FFF2-40B4-BE49-F238E27FC236}">
                <a16:creationId xmlns:a16="http://schemas.microsoft.com/office/drawing/2014/main" id="{1D3689AF-7E8A-4C76-9CD7-317C2BF5D11E}"/>
              </a:ext>
            </a:extLst>
          </p:cNvPr>
          <p:cNvSpPr txBox="1"/>
          <p:nvPr/>
        </p:nvSpPr>
        <p:spPr>
          <a:xfrm>
            <a:off x="961002" y="3061550"/>
            <a:ext cx="4347939" cy="1569660"/>
          </a:xfrm>
          <a:prstGeom prst="rect">
            <a:avLst/>
          </a:prstGeom>
          <a:noFill/>
        </p:spPr>
        <p:txBody>
          <a:bodyPr wrap="square" rtlCol="0">
            <a:spAutoFit/>
          </a:bodyPr>
          <a:lstStyle/>
          <a:p>
            <a:r>
              <a:rPr lang="en-US" sz="2400" u="sng" dirty="0">
                <a:solidFill>
                  <a:srgbClr val="FF0000"/>
                </a:solidFill>
              </a:rPr>
              <a:t>An Industry</a:t>
            </a:r>
            <a:br>
              <a:rPr lang="en-US" sz="2400" dirty="0">
                <a:solidFill>
                  <a:srgbClr val="FF0000"/>
                </a:solidFill>
              </a:rPr>
            </a:br>
            <a:br>
              <a:rPr lang="en-US" sz="2400" dirty="0">
                <a:solidFill>
                  <a:srgbClr val="FF0000"/>
                </a:solidFill>
              </a:rPr>
            </a:br>
            <a:r>
              <a:rPr lang="en-US" sz="2400" dirty="0">
                <a:solidFill>
                  <a:schemeClr val="bg1"/>
                </a:solidFill>
              </a:rPr>
              <a:t>With a focus on customers needs and unique solutions.</a:t>
            </a:r>
          </a:p>
        </p:txBody>
      </p:sp>
      <p:sp>
        <p:nvSpPr>
          <p:cNvPr id="7" name="TextBox 6">
            <a:extLst>
              <a:ext uri="{FF2B5EF4-FFF2-40B4-BE49-F238E27FC236}">
                <a16:creationId xmlns:a16="http://schemas.microsoft.com/office/drawing/2014/main" id="{8D1A323A-9483-4748-AD8F-694CFB16126C}"/>
              </a:ext>
            </a:extLst>
          </p:cNvPr>
          <p:cNvSpPr txBox="1"/>
          <p:nvPr/>
        </p:nvSpPr>
        <p:spPr>
          <a:xfrm>
            <a:off x="5720443" y="3103403"/>
            <a:ext cx="4257676" cy="461665"/>
          </a:xfrm>
          <a:prstGeom prst="rect">
            <a:avLst/>
          </a:prstGeom>
          <a:solidFill>
            <a:schemeClr val="bg1"/>
          </a:solidFill>
        </p:spPr>
        <p:txBody>
          <a:bodyPr wrap="square" rtlCol="0">
            <a:spAutoFit/>
          </a:bodyPr>
          <a:lstStyle/>
          <a:p>
            <a:r>
              <a:rPr lang="en-US" sz="2400" b="1" dirty="0">
                <a:solidFill>
                  <a:schemeClr val="bg1"/>
                </a:solidFill>
              </a:rPr>
              <a:t>The </a:t>
            </a:r>
            <a:r>
              <a:rPr lang="en-US" sz="2400" b="1" u="sng" dirty="0">
                <a:solidFill>
                  <a:srgbClr val="FFC000"/>
                </a:solidFill>
              </a:rPr>
              <a:t>IT Solutions </a:t>
            </a:r>
          </a:p>
        </p:txBody>
      </p:sp>
      <p:sp>
        <p:nvSpPr>
          <p:cNvPr id="9" name="TextBox 8">
            <a:extLst>
              <a:ext uri="{FF2B5EF4-FFF2-40B4-BE49-F238E27FC236}">
                <a16:creationId xmlns:a16="http://schemas.microsoft.com/office/drawing/2014/main" id="{372ECD35-E503-41A7-88A6-4B2F5237B52F}"/>
              </a:ext>
            </a:extLst>
          </p:cNvPr>
          <p:cNvSpPr txBox="1"/>
          <p:nvPr/>
        </p:nvSpPr>
        <p:spPr>
          <a:xfrm>
            <a:off x="9155791" y="1857478"/>
            <a:ext cx="2467660" cy="2862322"/>
          </a:xfrm>
          <a:prstGeom prst="rect">
            <a:avLst/>
          </a:prstGeom>
          <a:solidFill>
            <a:schemeClr val="bg1"/>
          </a:solidFill>
        </p:spPr>
        <p:txBody>
          <a:bodyPr wrap="square" rtlCol="0">
            <a:spAutoFit/>
          </a:bodyPr>
          <a:lstStyle/>
          <a:p>
            <a:r>
              <a:rPr lang="en-US" sz="2400" dirty="0">
                <a:solidFill>
                  <a:schemeClr val="bg1"/>
                </a:solidFill>
              </a:rPr>
              <a:t>An entire </a:t>
            </a:r>
            <a:r>
              <a:rPr lang="en-US" sz="2400" u="sng" dirty="0">
                <a:solidFill>
                  <a:srgbClr val="7030A0"/>
                </a:solidFill>
              </a:rPr>
              <a:t>Sector</a:t>
            </a:r>
          </a:p>
          <a:p>
            <a:endParaRPr lang="en-US" sz="2400" u="sng" dirty="0">
              <a:solidFill>
                <a:srgbClr val="7030A0"/>
              </a:solidFill>
            </a:endParaRPr>
          </a:p>
          <a:p>
            <a:r>
              <a:rPr lang="en-US" sz="3600" b="1" dirty="0">
                <a:solidFill>
                  <a:srgbClr val="7030A0"/>
                </a:solidFill>
              </a:rPr>
              <a:t>         +</a:t>
            </a:r>
          </a:p>
          <a:p>
            <a:endParaRPr lang="en-US" sz="2400" u="sng" dirty="0">
              <a:solidFill>
                <a:srgbClr val="7030A0"/>
              </a:solidFill>
            </a:endParaRPr>
          </a:p>
          <a:p>
            <a:r>
              <a:rPr lang="en-US" sz="2400" u="sng" dirty="0">
                <a:solidFill>
                  <a:srgbClr val="7030A0"/>
                </a:solidFill>
              </a:rPr>
              <a:t>Non-Finance Companies</a:t>
            </a:r>
            <a:r>
              <a:rPr lang="en-US" sz="2400" dirty="0">
                <a:solidFill>
                  <a:srgbClr val="7030A0"/>
                </a:solidFill>
              </a:rPr>
              <a:t> </a:t>
            </a:r>
            <a:r>
              <a:rPr lang="en-US" sz="2400" dirty="0">
                <a:solidFill>
                  <a:schemeClr val="bg1"/>
                </a:solidFill>
              </a:rPr>
              <a:t>that do Finance.</a:t>
            </a:r>
          </a:p>
        </p:txBody>
      </p:sp>
      <p:sp>
        <p:nvSpPr>
          <p:cNvPr id="10" name="TextBox 9">
            <a:extLst>
              <a:ext uri="{FF2B5EF4-FFF2-40B4-BE49-F238E27FC236}">
                <a16:creationId xmlns:a16="http://schemas.microsoft.com/office/drawing/2014/main" id="{B0477A3A-56A7-461A-B896-1A41E6E094CD}"/>
              </a:ext>
            </a:extLst>
          </p:cNvPr>
          <p:cNvSpPr txBox="1"/>
          <p:nvPr/>
        </p:nvSpPr>
        <p:spPr>
          <a:xfrm>
            <a:off x="3864427" y="4516118"/>
            <a:ext cx="2762554" cy="923330"/>
          </a:xfrm>
          <a:prstGeom prst="rect">
            <a:avLst/>
          </a:prstGeom>
          <a:noFill/>
        </p:spPr>
        <p:txBody>
          <a:bodyPr wrap="square" rtlCol="0">
            <a:spAutoFit/>
          </a:bodyPr>
          <a:lstStyle/>
          <a:p>
            <a:r>
              <a:rPr lang="en-US" dirty="0">
                <a:solidFill>
                  <a:schemeClr val="accent2">
                    <a:lumMod val="50000"/>
                  </a:schemeClr>
                </a:solidFill>
              </a:rPr>
              <a:t>An </a:t>
            </a:r>
            <a:r>
              <a:rPr lang="en-US" u="sng" dirty="0">
                <a:solidFill>
                  <a:schemeClr val="accent2">
                    <a:lumMod val="50000"/>
                  </a:schemeClr>
                </a:solidFill>
              </a:rPr>
              <a:t>Unregulated Finance Company</a:t>
            </a:r>
            <a:r>
              <a:rPr lang="en-US" dirty="0">
                <a:solidFill>
                  <a:schemeClr val="accent2">
                    <a:lumMod val="50000"/>
                  </a:schemeClr>
                </a:solidFill>
              </a:rPr>
              <a:t> using new technology.</a:t>
            </a:r>
          </a:p>
        </p:txBody>
      </p:sp>
    </p:spTree>
    <p:extLst>
      <p:ext uri="{BB962C8B-B14F-4D97-AF65-F5344CB8AC3E}">
        <p14:creationId xmlns:p14="http://schemas.microsoft.com/office/powerpoint/2010/main" val="35174086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is:</a:t>
            </a:r>
          </a:p>
        </p:txBody>
      </p:sp>
      <p:sp>
        <p:nvSpPr>
          <p:cNvPr id="8" name="TextBox 7">
            <a:extLst>
              <a:ext uri="{FF2B5EF4-FFF2-40B4-BE49-F238E27FC236}">
                <a16:creationId xmlns:a16="http://schemas.microsoft.com/office/drawing/2014/main" id="{9167B3F8-2AA2-4B3D-B0A3-2C2ADAF2578F}"/>
              </a:ext>
            </a:extLst>
          </p:cNvPr>
          <p:cNvSpPr txBox="1"/>
          <p:nvPr/>
        </p:nvSpPr>
        <p:spPr>
          <a:xfrm>
            <a:off x="741078" y="2508683"/>
            <a:ext cx="7947932" cy="461665"/>
          </a:xfrm>
          <a:prstGeom prst="rect">
            <a:avLst/>
          </a:prstGeom>
          <a:noFill/>
        </p:spPr>
        <p:txBody>
          <a:bodyPr wrap="square" rtlCol="0">
            <a:spAutoFit/>
          </a:bodyPr>
          <a:lstStyle/>
          <a:p>
            <a:r>
              <a:rPr lang="en-US" sz="2400" b="1" dirty="0">
                <a:solidFill>
                  <a:schemeClr val="bg1"/>
                </a:solidFill>
              </a:rPr>
              <a:t>An Applied </a:t>
            </a:r>
            <a:r>
              <a:rPr lang="en-US" sz="2400" b="1" u="sng" dirty="0">
                <a:solidFill>
                  <a:schemeClr val="accent1"/>
                </a:solidFill>
              </a:rPr>
              <a:t>Technology</a:t>
            </a:r>
            <a:r>
              <a:rPr lang="en-US" sz="2400" b="1" dirty="0">
                <a:solidFill>
                  <a:schemeClr val="accent1"/>
                </a:solidFill>
              </a:rPr>
              <a:t> </a:t>
            </a:r>
            <a:r>
              <a:rPr lang="en-US" sz="2400" b="1" dirty="0">
                <a:solidFill>
                  <a:schemeClr val="bg1"/>
                </a:solidFill>
              </a:rPr>
              <a:t>(providing financial services )</a:t>
            </a:r>
          </a:p>
        </p:txBody>
      </p:sp>
      <p:sp>
        <p:nvSpPr>
          <p:cNvPr id="6" name="TextBox 5">
            <a:extLst>
              <a:ext uri="{FF2B5EF4-FFF2-40B4-BE49-F238E27FC236}">
                <a16:creationId xmlns:a16="http://schemas.microsoft.com/office/drawing/2014/main" id="{1D3689AF-7E8A-4C76-9CD7-317C2BF5D11E}"/>
              </a:ext>
            </a:extLst>
          </p:cNvPr>
          <p:cNvSpPr txBox="1"/>
          <p:nvPr/>
        </p:nvSpPr>
        <p:spPr>
          <a:xfrm>
            <a:off x="961002" y="3061550"/>
            <a:ext cx="4347939" cy="1569660"/>
          </a:xfrm>
          <a:prstGeom prst="rect">
            <a:avLst/>
          </a:prstGeom>
          <a:noFill/>
        </p:spPr>
        <p:txBody>
          <a:bodyPr wrap="square" rtlCol="0">
            <a:spAutoFit/>
          </a:bodyPr>
          <a:lstStyle/>
          <a:p>
            <a:r>
              <a:rPr lang="en-US" sz="2400" u="sng" dirty="0">
                <a:solidFill>
                  <a:srgbClr val="FF0000"/>
                </a:solidFill>
              </a:rPr>
              <a:t>An Industry</a:t>
            </a:r>
            <a:br>
              <a:rPr lang="en-US" sz="2400" dirty="0">
                <a:solidFill>
                  <a:srgbClr val="FF0000"/>
                </a:solidFill>
              </a:rPr>
            </a:br>
            <a:br>
              <a:rPr lang="en-US" sz="2400" dirty="0">
                <a:solidFill>
                  <a:srgbClr val="FF0000"/>
                </a:solidFill>
              </a:rPr>
            </a:br>
            <a:r>
              <a:rPr lang="en-US" sz="2400" dirty="0">
                <a:solidFill>
                  <a:schemeClr val="bg1"/>
                </a:solidFill>
              </a:rPr>
              <a:t>With a focus on customers needs and unique solutions.</a:t>
            </a:r>
          </a:p>
        </p:txBody>
      </p:sp>
      <p:sp>
        <p:nvSpPr>
          <p:cNvPr id="7" name="TextBox 6">
            <a:extLst>
              <a:ext uri="{FF2B5EF4-FFF2-40B4-BE49-F238E27FC236}">
                <a16:creationId xmlns:a16="http://schemas.microsoft.com/office/drawing/2014/main" id="{8D1A323A-9483-4748-AD8F-694CFB16126C}"/>
              </a:ext>
            </a:extLst>
          </p:cNvPr>
          <p:cNvSpPr txBox="1"/>
          <p:nvPr/>
        </p:nvSpPr>
        <p:spPr>
          <a:xfrm>
            <a:off x="5720443" y="3103403"/>
            <a:ext cx="4257676" cy="461665"/>
          </a:xfrm>
          <a:prstGeom prst="rect">
            <a:avLst/>
          </a:prstGeom>
          <a:solidFill>
            <a:schemeClr val="bg1"/>
          </a:solidFill>
        </p:spPr>
        <p:txBody>
          <a:bodyPr wrap="square" rtlCol="0">
            <a:spAutoFit/>
          </a:bodyPr>
          <a:lstStyle/>
          <a:p>
            <a:r>
              <a:rPr lang="en-US" sz="2400" b="1" dirty="0">
                <a:solidFill>
                  <a:schemeClr val="bg1"/>
                </a:solidFill>
              </a:rPr>
              <a:t>The </a:t>
            </a:r>
            <a:r>
              <a:rPr lang="en-US" sz="2400" b="1" u="sng" dirty="0">
                <a:solidFill>
                  <a:srgbClr val="FFC000"/>
                </a:solidFill>
              </a:rPr>
              <a:t>IT Solutions </a:t>
            </a:r>
          </a:p>
        </p:txBody>
      </p:sp>
      <p:sp>
        <p:nvSpPr>
          <p:cNvPr id="9" name="TextBox 8">
            <a:extLst>
              <a:ext uri="{FF2B5EF4-FFF2-40B4-BE49-F238E27FC236}">
                <a16:creationId xmlns:a16="http://schemas.microsoft.com/office/drawing/2014/main" id="{372ECD35-E503-41A7-88A6-4B2F5237B52F}"/>
              </a:ext>
            </a:extLst>
          </p:cNvPr>
          <p:cNvSpPr txBox="1"/>
          <p:nvPr/>
        </p:nvSpPr>
        <p:spPr>
          <a:xfrm>
            <a:off x="9155791" y="1857478"/>
            <a:ext cx="2467660" cy="2862322"/>
          </a:xfrm>
          <a:prstGeom prst="rect">
            <a:avLst/>
          </a:prstGeom>
          <a:solidFill>
            <a:schemeClr val="bg1"/>
          </a:solidFill>
        </p:spPr>
        <p:txBody>
          <a:bodyPr wrap="square" rtlCol="0">
            <a:spAutoFit/>
          </a:bodyPr>
          <a:lstStyle/>
          <a:p>
            <a:r>
              <a:rPr lang="en-US" sz="2400" dirty="0">
                <a:solidFill>
                  <a:schemeClr val="bg1"/>
                </a:solidFill>
              </a:rPr>
              <a:t>An entire </a:t>
            </a:r>
            <a:r>
              <a:rPr lang="en-US" sz="2400" u="sng" dirty="0">
                <a:solidFill>
                  <a:srgbClr val="7030A0"/>
                </a:solidFill>
              </a:rPr>
              <a:t>Sector</a:t>
            </a:r>
          </a:p>
          <a:p>
            <a:endParaRPr lang="en-US" sz="2400" u="sng" dirty="0">
              <a:solidFill>
                <a:srgbClr val="7030A0"/>
              </a:solidFill>
            </a:endParaRPr>
          </a:p>
          <a:p>
            <a:r>
              <a:rPr lang="en-US" sz="3600" b="1" dirty="0">
                <a:solidFill>
                  <a:srgbClr val="7030A0"/>
                </a:solidFill>
              </a:rPr>
              <a:t>         +</a:t>
            </a:r>
          </a:p>
          <a:p>
            <a:endParaRPr lang="en-US" sz="2400" u="sng" dirty="0">
              <a:solidFill>
                <a:srgbClr val="7030A0"/>
              </a:solidFill>
            </a:endParaRPr>
          </a:p>
          <a:p>
            <a:r>
              <a:rPr lang="en-US" sz="2400" u="sng" dirty="0">
                <a:solidFill>
                  <a:srgbClr val="7030A0"/>
                </a:solidFill>
              </a:rPr>
              <a:t>Non-Finance Companies</a:t>
            </a:r>
            <a:r>
              <a:rPr lang="en-US" sz="2400" dirty="0">
                <a:solidFill>
                  <a:srgbClr val="7030A0"/>
                </a:solidFill>
              </a:rPr>
              <a:t> </a:t>
            </a:r>
            <a:r>
              <a:rPr lang="en-US" sz="2400" dirty="0">
                <a:solidFill>
                  <a:schemeClr val="bg1"/>
                </a:solidFill>
              </a:rPr>
              <a:t>that do Finance.</a:t>
            </a:r>
          </a:p>
        </p:txBody>
      </p:sp>
      <p:sp>
        <p:nvSpPr>
          <p:cNvPr id="10" name="TextBox 9">
            <a:extLst>
              <a:ext uri="{FF2B5EF4-FFF2-40B4-BE49-F238E27FC236}">
                <a16:creationId xmlns:a16="http://schemas.microsoft.com/office/drawing/2014/main" id="{B0477A3A-56A7-461A-B896-1A41E6E094CD}"/>
              </a:ext>
            </a:extLst>
          </p:cNvPr>
          <p:cNvSpPr txBox="1"/>
          <p:nvPr/>
        </p:nvSpPr>
        <p:spPr>
          <a:xfrm>
            <a:off x="3864427" y="4516118"/>
            <a:ext cx="2762554" cy="923330"/>
          </a:xfrm>
          <a:prstGeom prst="rect">
            <a:avLst/>
          </a:prstGeom>
          <a:noFill/>
        </p:spPr>
        <p:txBody>
          <a:bodyPr wrap="square" rtlCol="0">
            <a:spAutoFit/>
          </a:bodyPr>
          <a:lstStyle/>
          <a:p>
            <a:r>
              <a:rPr lang="en-US" dirty="0">
                <a:solidFill>
                  <a:schemeClr val="bg1"/>
                </a:solidFill>
              </a:rPr>
              <a:t>An </a:t>
            </a:r>
            <a:r>
              <a:rPr lang="en-US" u="sng" dirty="0">
                <a:solidFill>
                  <a:schemeClr val="accent2">
                    <a:lumMod val="50000"/>
                  </a:schemeClr>
                </a:solidFill>
              </a:rPr>
              <a:t>Unregulated Finance Company</a:t>
            </a:r>
            <a:r>
              <a:rPr lang="en-US" dirty="0">
                <a:solidFill>
                  <a:schemeClr val="accent2">
                    <a:lumMod val="50000"/>
                  </a:schemeClr>
                </a:solidFill>
              </a:rPr>
              <a:t> </a:t>
            </a:r>
            <a:r>
              <a:rPr lang="en-US" dirty="0">
                <a:solidFill>
                  <a:schemeClr val="bg1"/>
                </a:solidFill>
              </a:rPr>
              <a:t>using new technology.</a:t>
            </a:r>
          </a:p>
        </p:txBody>
      </p:sp>
    </p:spTree>
    <p:extLst>
      <p:ext uri="{BB962C8B-B14F-4D97-AF65-F5344CB8AC3E}">
        <p14:creationId xmlns:p14="http://schemas.microsoft.com/office/powerpoint/2010/main" val="30850547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is:</a:t>
            </a:r>
          </a:p>
        </p:txBody>
      </p:sp>
      <p:sp>
        <p:nvSpPr>
          <p:cNvPr id="8" name="TextBox 7">
            <a:extLst>
              <a:ext uri="{FF2B5EF4-FFF2-40B4-BE49-F238E27FC236}">
                <a16:creationId xmlns:a16="http://schemas.microsoft.com/office/drawing/2014/main" id="{9167B3F8-2AA2-4B3D-B0A3-2C2ADAF2578F}"/>
              </a:ext>
            </a:extLst>
          </p:cNvPr>
          <p:cNvSpPr txBox="1"/>
          <p:nvPr/>
        </p:nvSpPr>
        <p:spPr>
          <a:xfrm>
            <a:off x="741078" y="2508683"/>
            <a:ext cx="7947932" cy="461665"/>
          </a:xfrm>
          <a:prstGeom prst="rect">
            <a:avLst/>
          </a:prstGeom>
          <a:noFill/>
        </p:spPr>
        <p:txBody>
          <a:bodyPr wrap="square" rtlCol="0">
            <a:spAutoFit/>
          </a:bodyPr>
          <a:lstStyle/>
          <a:p>
            <a:r>
              <a:rPr lang="en-US" sz="2400" b="1" dirty="0">
                <a:solidFill>
                  <a:schemeClr val="bg1"/>
                </a:solidFill>
              </a:rPr>
              <a:t>An Applied </a:t>
            </a:r>
            <a:r>
              <a:rPr lang="en-US" sz="2400" b="1" u="sng" dirty="0">
                <a:solidFill>
                  <a:schemeClr val="accent1"/>
                </a:solidFill>
              </a:rPr>
              <a:t>Technology</a:t>
            </a:r>
            <a:r>
              <a:rPr lang="en-US" sz="2400" b="1" dirty="0">
                <a:solidFill>
                  <a:schemeClr val="accent1"/>
                </a:solidFill>
              </a:rPr>
              <a:t> </a:t>
            </a:r>
            <a:r>
              <a:rPr lang="en-US" sz="2400" b="1" dirty="0">
                <a:solidFill>
                  <a:schemeClr val="bg1"/>
                </a:solidFill>
              </a:rPr>
              <a:t>(providing financial services )</a:t>
            </a:r>
          </a:p>
        </p:txBody>
      </p:sp>
      <p:sp>
        <p:nvSpPr>
          <p:cNvPr id="6" name="TextBox 5">
            <a:extLst>
              <a:ext uri="{FF2B5EF4-FFF2-40B4-BE49-F238E27FC236}">
                <a16:creationId xmlns:a16="http://schemas.microsoft.com/office/drawing/2014/main" id="{1D3689AF-7E8A-4C76-9CD7-317C2BF5D11E}"/>
              </a:ext>
            </a:extLst>
          </p:cNvPr>
          <p:cNvSpPr txBox="1"/>
          <p:nvPr/>
        </p:nvSpPr>
        <p:spPr>
          <a:xfrm>
            <a:off x="961002" y="3061550"/>
            <a:ext cx="4347939" cy="1569660"/>
          </a:xfrm>
          <a:prstGeom prst="rect">
            <a:avLst/>
          </a:prstGeom>
          <a:noFill/>
        </p:spPr>
        <p:txBody>
          <a:bodyPr wrap="square" rtlCol="0">
            <a:spAutoFit/>
          </a:bodyPr>
          <a:lstStyle/>
          <a:p>
            <a:r>
              <a:rPr lang="en-US" sz="2400" u="sng" dirty="0">
                <a:solidFill>
                  <a:srgbClr val="FF0000"/>
                </a:solidFill>
              </a:rPr>
              <a:t>An Industry</a:t>
            </a:r>
            <a:br>
              <a:rPr lang="en-US" sz="2400" dirty="0">
                <a:solidFill>
                  <a:srgbClr val="FF0000"/>
                </a:solidFill>
              </a:rPr>
            </a:br>
            <a:br>
              <a:rPr lang="en-US" sz="2400" dirty="0">
                <a:solidFill>
                  <a:srgbClr val="FF0000"/>
                </a:solidFill>
              </a:rPr>
            </a:br>
            <a:r>
              <a:rPr lang="en-US" sz="2400" dirty="0">
                <a:solidFill>
                  <a:schemeClr val="bg1"/>
                </a:solidFill>
              </a:rPr>
              <a:t>With a focus on customers needs and unique solutions.</a:t>
            </a:r>
          </a:p>
        </p:txBody>
      </p:sp>
      <p:sp>
        <p:nvSpPr>
          <p:cNvPr id="7" name="TextBox 6">
            <a:extLst>
              <a:ext uri="{FF2B5EF4-FFF2-40B4-BE49-F238E27FC236}">
                <a16:creationId xmlns:a16="http://schemas.microsoft.com/office/drawing/2014/main" id="{8D1A323A-9483-4748-AD8F-694CFB16126C}"/>
              </a:ext>
            </a:extLst>
          </p:cNvPr>
          <p:cNvSpPr txBox="1"/>
          <p:nvPr/>
        </p:nvSpPr>
        <p:spPr>
          <a:xfrm>
            <a:off x="5720443" y="3103403"/>
            <a:ext cx="4257676" cy="461665"/>
          </a:xfrm>
          <a:prstGeom prst="rect">
            <a:avLst/>
          </a:prstGeom>
          <a:solidFill>
            <a:schemeClr val="bg1"/>
          </a:solidFill>
        </p:spPr>
        <p:txBody>
          <a:bodyPr wrap="square" rtlCol="0">
            <a:spAutoFit/>
          </a:bodyPr>
          <a:lstStyle/>
          <a:p>
            <a:r>
              <a:rPr lang="en-US" sz="2400" b="1" dirty="0">
                <a:solidFill>
                  <a:schemeClr val="bg1"/>
                </a:solidFill>
              </a:rPr>
              <a:t>The </a:t>
            </a:r>
            <a:r>
              <a:rPr lang="en-US" sz="2400" b="1" u="sng" dirty="0">
                <a:solidFill>
                  <a:srgbClr val="FFC000"/>
                </a:solidFill>
              </a:rPr>
              <a:t>IT Solutions </a:t>
            </a:r>
          </a:p>
        </p:txBody>
      </p:sp>
      <p:sp>
        <p:nvSpPr>
          <p:cNvPr id="9" name="TextBox 8">
            <a:extLst>
              <a:ext uri="{FF2B5EF4-FFF2-40B4-BE49-F238E27FC236}">
                <a16:creationId xmlns:a16="http://schemas.microsoft.com/office/drawing/2014/main" id="{372ECD35-E503-41A7-88A6-4B2F5237B52F}"/>
              </a:ext>
            </a:extLst>
          </p:cNvPr>
          <p:cNvSpPr txBox="1"/>
          <p:nvPr/>
        </p:nvSpPr>
        <p:spPr>
          <a:xfrm>
            <a:off x="9155791" y="1857478"/>
            <a:ext cx="2467660" cy="2862322"/>
          </a:xfrm>
          <a:prstGeom prst="rect">
            <a:avLst/>
          </a:prstGeom>
          <a:solidFill>
            <a:schemeClr val="bg1"/>
          </a:solidFill>
        </p:spPr>
        <p:txBody>
          <a:bodyPr wrap="square" rtlCol="0">
            <a:spAutoFit/>
          </a:bodyPr>
          <a:lstStyle/>
          <a:p>
            <a:r>
              <a:rPr lang="en-US" sz="2400" dirty="0">
                <a:solidFill>
                  <a:schemeClr val="bg1"/>
                </a:solidFill>
              </a:rPr>
              <a:t>An entire </a:t>
            </a:r>
            <a:r>
              <a:rPr lang="en-US" sz="2400" u="sng" dirty="0">
                <a:solidFill>
                  <a:srgbClr val="7030A0"/>
                </a:solidFill>
              </a:rPr>
              <a:t>Sector</a:t>
            </a:r>
          </a:p>
          <a:p>
            <a:endParaRPr lang="en-US" sz="2400" u="sng" dirty="0">
              <a:solidFill>
                <a:srgbClr val="7030A0"/>
              </a:solidFill>
            </a:endParaRPr>
          </a:p>
          <a:p>
            <a:r>
              <a:rPr lang="en-US" sz="3600" b="1" dirty="0">
                <a:solidFill>
                  <a:srgbClr val="7030A0"/>
                </a:solidFill>
              </a:rPr>
              <a:t>         +</a:t>
            </a:r>
          </a:p>
          <a:p>
            <a:endParaRPr lang="en-US" sz="2400" u="sng" dirty="0">
              <a:solidFill>
                <a:srgbClr val="7030A0"/>
              </a:solidFill>
            </a:endParaRPr>
          </a:p>
          <a:p>
            <a:r>
              <a:rPr lang="en-US" sz="2400" u="sng" dirty="0">
                <a:solidFill>
                  <a:srgbClr val="7030A0"/>
                </a:solidFill>
              </a:rPr>
              <a:t>Non-Finance Companies</a:t>
            </a:r>
            <a:r>
              <a:rPr lang="en-US" sz="2400" dirty="0">
                <a:solidFill>
                  <a:srgbClr val="7030A0"/>
                </a:solidFill>
              </a:rPr>
              <a:t> </a:t>
            </a:r>
            <a:r>
              <a:rPr lang="en-US" sz="2400" dirty="0">
                <a:solidFill>
                  <a:schemeClr val="bg1"/>
                </a:solidFill>
              </a:rPr>
              <a:t>that do Finance.</a:t>
            </a:r>
          </a:p>
        </p:txBody>
      </p:sp>
      <p:sp>
        <p:nvSpPr>
          <p:cNvPr id="10" name="TextBox 9">
            <a:extLst>
              <a:ext uri="{FF2B5EF4-FFF2-40B4-BE49-F238E27FC236}">
                <a16:creationId xmlns:a16="http://schemas.microsoft.com/office/drawing/2014/main" id="{B0477A3A-56A7-461A-B896-1A41E6E094CD}"/>
              </a:ext>
            </a:extLst>
          </p:cNvPr>
          <p:cNvSpPr txBox="1"/>
          <p:nvPr/>
        </p:nvSpPr>
        <p:spPr>
          <a:xfrm>
            <a:off x="3864427" y="4516118"/>
            <a:ext cx="2762554" cy="923330"/>
          </a:xfrm>
          <a:prstGeom prst="rect">
            <a:avLst/>
          </a:prstGeom>
          <a:noFill/>
        </p:spPr>
        <p:txBody>
          <a:bodyPr wrap="square" rtlCol="0">
            <a:spAutoFit/>
          </a:bodyPr>
          <a:lstStyle/>
          <a:p>
            <a:r>
              <a:rPr lang="en-US" dirty="0">
                <a:solidFill>
                  <a:schemeClr val="bg1"/>
                </a:solidFill>
              </a:rPr>
              <a:t>An </a:t>
            </a:r>
            <a:r>
              <a:rPr lang="en-US" u="sng" dirty="0">
                <a:solidFill>
                  <a:schemeClr val="accent2">
                    <a:lumMod val="50000"/>
                  </a:schemeClr>
                </a:solidFill>
              </a:rPr>
              <a:t>Unregulated Finance Company</a:t>
            </a:r>
            <a:r>
              <a:rPr lang="en-US" dirty="0">
                <a:solidFill>
                  <a:schemeClr val="accent2">
                    <a:lumMod val="50000"/>
                  </a:schemeClr>
                </a:solidFill>
              </a:rPr>
              <a:t> </a:t>
            </a:r>
            <a:r>
              <a:rPr lang="en-US" dirty="0">
                <a:solidFill>
                  <a:schemeClr val="bg1"/>
                </a:solidFill>
              </a:rPr>
              <a:t>using new technology.</a:t>
            </a:r>
          </a:p>
        </p:txBody>
      </p:sp>
      <p:sp>
        <p:nvSpPr>
          <p:cNvPr id="11" name="TextBox 10">
            <a:extLst>
              <a:ext uri="{FF2B5EF4-FFF2-40B4-BE49-F238E27FC236}">
                <a16:creationId xmlns:a16="http://schemas.microsoft.com/office/drawing/2014/main" id="{F51B41C4-9EDD-4213-A4B7-94B07EC870F8}"/>
              </a:ext>
            </a:extLst>
          </p:cNvPr>
          <p:cNvSpPr txBox="1"/>
          <p:nvPr/>
        </p:nvSpPr>
        <p:spPr>
          <a:xfrm>
            <a:off x="666750" y="4771410"/>
            <a:ext cx="2467660" cy="830997"/>
          </a:xfrm>
          <a:prstGeom prst="rect">
            <a:avLst/>
          </a:prstGeom>
          <a:solidFill>
            <a:schemeClr val="bg1"/>
          </a:solidFill>
        </p:spPr>
        <p:txBody>
          <a:bodyPr wrap="square" rtlCol="0">
            <a:spAutoFit/>
          </a:bodyPr>
          <a:lstStyle/>
          <a:p>
            <a:r>
              <a:rPr lang="en-US" sz="2400" u="sng" dirty="0">
                <a:solidFill>
                  <a:schemeClr val="accent3">
                    <a:lumMod val="75000"/>
                  </a:schemeClr>
                </a:solidFill>
              </a:rPr>
              <a:t>A way </a:t>
            </a:r>
            <a:r>
              <a:rPr lang="en-US" sz="2400" dirty="0">
                <a:solidFill>
                  <a:schemeClr val="accent3">
                    <a:lumMod val="75000"/>
                  </a:schemeClr>
                </a:solidFill>
              </a:rPr>
              <a:t>of doing transactions</a:t>
            </a:r>
            <a:endParaRPr lang="en-US" sz="2400" u="sng" dirty="0">
              <a:solidFill>
                <a:schemeClr val="accent3">
                  <a:lumMod val="75000"/>
                </a:schemeClr>
              </a:solidFill>
            </a:endParaRPr>
          </a:p>
        </p:txBody>
      </p:sp>
    </p:spTree>
    <p:extLst>
      <p:ext uri="{BB962C8B-B14F-4D97-AF65-F5344CB8AC3E}">
        <p14:creationId xmlns:p14="http://schemas.microsoft.com/office/powerpoint/2010/main" val="31579519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is:</a:t>
            </a:r>
          </a:p>
        </p:txBody>
      </p:sp>
      <p:sp>
        <p:nvSpPr>
          <p:cNvPr id="8" name="TextBox 7">
            <a:extLst>
              <a:ext uri="{FF2B5EF4-FFF2-40B4-BE49-F238E27FC236}">
                <a16:creationId xmlns:a16="http://schemas.microsoft.com/office/drawing/2014/main" id="{9167B3F8-2AA2-4B3D-B0A3-2C2ADAF2578F}"/>
              </a:ext>
            </a:extLst>
          </p:cNvPr>
          <p:cNvSpPr txBox="1"/>
          <p:nvPr/>
        </p:nvSpPr>
        <p:spPr>
          <a:xfrm>
            <a:off x="741078" y="2508683"/>
            <a:ext cx="7947932" cy="461665"/>
          </a:xfrm>
          <a:prstGeom prst="rect">
            <a:avLst/>
          </a:prstGeom>
          <a:noFill/>
        </p:spPr>
        <p:txBody>
          <a:bodyPr wrap="square" rtlCol="0">
            <a:spAutoFit/>
          </a:bodyPr>
          <a:lstStyle/>
          <a:p>
            <a:r>
              <a:rPr lang="en-US" sz="2400" b="1" dirty="0">
                <a:solidFill>
                  <a:schemeClr val="bg1"/>
                </a:solidFill>
              </a:rPr>
              <a:t>An Applied </a:t>
            </a:r>
            <a:r>
              <a:rPr lang="en-US" sz="2400" b="1" u="sng" dirty="0">
                <a:solidFill>
                  <a:schemeClr val="accent1"/>
                </a:solidFill>
              </a:rPr>
              <a:t>Technology</a:t>
            </a:r>
            <a:r>
              <a:rPr lang="en-US" sz="2400" b="1" dirty="0">
                <a:solidFill>
                  <a:schemeClr val="accent1"/>
                </a:solidFill>
              </a:rPr>
              <a:t> </a:t>
            </a:r>
            <a:r>
              <a:rPr lang="en-US" sz="2400" b="1" dirty="0">
                <a:solidFill>
                  <a:schemeClr val="bg1"/>
                </a:solidFill>
              </a:rPr>
              <a:t>(providing financial services )</a:t>
            </a:r>
          </a:p>
        </p:txBody>
      </p:sp>
      <p:sp>
        <p:nvSpPr>
          <p:cNvPr id="6" name="TextBox 5">
            <a:extLst>
              <a:ext uri="{FF2B5EF4-FFF2-40B4-BE49-F238E27FC236}">
                <a16:creationId xmlns:a16="http://schemas.microsoft.com/office/drawing/2014/main" id="{1D3689AF-7E8A-4C76-9CD7-317C2BF5D11E}"/>
              </a:ext>
            </a:extLst>
          </p:cNvPr>
          <p:cNvSpPr txBox="1"/>
          <p:nvPr/>
        </p:nvSpPr>
        <p:spPr>
          <a:xfrm>
            <a:off x="961002" y="3061550"/>
            <a:ext cx="4347939" cy="1569660"/>
          </a:xfrm>
          <a:prstGeom prst="rect">
            <a:avLst/>
          </a:prstGeom>
          <a:noFill/>
        </p:spPr>
        <p:txBody>
          <a:bodyPr wrap="square" rtlCol="0">
            <a:spAutoFit/>
          </a:bodyPr>
          <a:lstStyle/>
          <a:p>
            <a:r>
              <a:rPr lang="en-US" sz="2400" u="sng" dirty="0">
                <a:solidFill>
                  <a:srgbClr val="FF0000"/>
                </a:solidFill>
              </a:rPr>
              <a:t>An Industry</a:t>
            </a:r>
            <a:br>
              <a:rPr lang="en-US" sz="2400" dirty="0">
                <a:solidFill>
                  <a:srgbClr val="FF0000"/>
                </a:solidFill>
              </a:rPr>
            </a:br>
            <a:br>
              <a:rPr lang="en-US" sz="2400" dirty="0">
                <a:solidFill>
                  <a:srgbClr val="FF0000"/>
                </a:solidFill>
              </a:rPr>
            </a:br>
            <a:r>
              <a:rPr lang="en-US" sz="2400" dirty="0">
                <a:solidFill>
                  <a:schemeClr val="bg1"/>
                </a:solidFill>
              </a:rPr>
              <a:t>With a focus on customers needs and unique solutions.</a:t>
            </a:r>
          </a:p>
        </p:txBody>
      </p:sp>
      <p:sp>
        <p:nvSpPr>
          <p:cNvPr id="7" name="TextBox 6">
            <a:extLst>
              <a:ext uri="{FF2B5EF4-FFF2-40B4-BE49-F238E27FC236}">
                <a16:creationId xmlns:a16="http://schemas.microsoft.com/office/drawing/2014/main" id="{8D1A323A-9483-4748-AD8F-694CFB16126C}"/>
              </a:ext>
            </a:extLst>
          </p:cNvPr>
          <p:cNvSpPr txBox="1"/>
          <p:nvPr/>
        </p:nvSpPr>
        <p:spPr>
          <a:xfrm>
            <a:off x="5720443" y="3103403"/>
            <a:ext cx="4257676" cy="461665"/>
          </a:xfrm>
          <a:prstGeom prst="rect">
            <a:avLst/>
          </a:prstGeom>
          <a:solidFill>
            <a:schemeClr val="bg1"/>
          </a:solidFill>
        </p:spPr>
        <p:txBody>
          <a:bodyPr wrap="square" rtlCol="0">
            <a:spAutoFit/>
          </a:bodyPr>
          <a:lstStyle/>
          <a:p>
            <a:r>
              <a:rPr lang="en-US" sz="2400" b="1" dirty="0">
                <a:solidFill>
                  <a:schemeClr val="bg1"/>
                </a:solidFill>
              </a:rPr>
              <a:t>The </a:t>
            </a:r>
            <a:r>
              <a:rPr lang="en-US" sz="2400" b="1" u="sng" dirty="0">
                <a:solidFill>
                  <a:srgbClr val="FFC000"/>
                </a:solidFill>
              </a:rPr>
              <a:t>IT Solutions </a:t>
            </a:r>
          </a:p>
        </p:txBody>
      </p:sp>
      <p:sp>
        <p:nvSpPr>
          <p:cNvPr id="9" name="TextBox 8">
            <a:extLst>
              <a:ext uri="{FF2B5EF4-FFF2-40B4-BE49-F238E27FC236}">
                <a16:creationId xmlns:a16="http://schemas.microsoft.com/office/drawing/2014/main" id="{372ECD35-E503-41A7-88A6-4B2F5237B52F}"/>
              </a:ext>
            </a:extLst>
          </p:cNvPr>
          <p:cNvSpPr txBox="1"/>
          <p:nvPr/>
        </p:nvSpPr>
        <p:spPr>
          <a:xfrm>
            <a:off x="9155791" y="1857478"/>
            <a:ext cx="2467660" cy="2862322"/>
          </a:xfrm>
          <a:prstGeom prst="rect">
            <a:avLst/>
          </a:prstGeom>
          <a:solidFill>
            <a:schemeClr val="bg1"/>
          </a:solidFill>
        </p:spPr>
        <p:txBody>
          <a:bodyPr wrap="square" rtlCol="0">
            <a:spAutoFit/>
          </a:bodyPr>
          <a:lstStyle/>
          <a:p>
            <a:r>
              <a:rPr lang="en-US" sz="2400" dirty="0">
                <a:solidFill>
                  <a:schemeClr val="bg1"/>
                </a:solidFill>
              </a:rPr>
              <a:t>An entire </a:t>
            </a:r>
            <a:r>
              <a:rPr lang="en-US" sz="2400" u="sng" dirty="0">
                <a:solidFill>
                  <a:srgbClr val="7030A0"/>
                </a:solidFill>
              </a:rPr>
              <a:t>Sector</a:t>
            </a:r>
          </a:p>
          <a:p>
            <a:endParaRPr lang="en-US" sz="2400" u="sng" dirty="0">
              <a:solidFill>
                <a:srgbClr val="7030A0"/>
              </a:solidFill>
            </a:endParaRPr>
          </a:p>
          <a:p>
            <a:r>
              <a:rPr lang="en-US" sz="3600" b="1" dirty="0">
                <a:solidFill>
                  <a:srgbClr val="7030A0"/>
                </a:solidFill>
              </a:rPr>
              <a:t>         +</a:t>
            </a:r>
          </a:p>
          <a:p>
            <a:endParaRPr lang="en-US" sz="2400" u="sng" dirty="0">
              <a:solidFill>
                <a:srgbClr val="7030A0"/>
              </a:solidFill>
            </a:endParaRPr>
          </a:p>
          <a:p>
            <a:r>
              <a:rPr lang="en-US" sz="2400" u="sng" dirty="0">
                <a:solidFill>
                  <a:srgbClr val="7030A0"/>
                </a:solidFill>
              </a:rPr>
              <a:t>Non-Finance Companies</a:t>
            </a:r>
            <a:r>
              <a:rPr lang="en-US" sz="2400" dirty="0">
                <a:solidFill>
                  <a:srgbClr val="7030A0"/>
                </a:solidFill>
              </a:rPr>
              <a:t> </a:t>
            </a:r>
            <a:r>
              <a:rPr lang="en-US" sz="2400" dirty="0">
                <a:solidFill>
                  <a:schemeClr val="bg1"/>
                </a:solidFill>
              </a:rPr>
              <a:t>that do Finance.</a:t>
            </a:r>
          </a:p>
        </p:txBody>
      </p:sp>
      <p:sp>
        <p:nvSpPr>
          <p:cNvPr id="10" name="TextBox 9">
            <a:extLst>
              <a:ext uri="{FF2B5EF4-FFF2-40B4-BE49-F238E27FC236}">
                <a16:creationId xmlns:a16="http://schemas.microsoft.com/office/drawing/2014/main" id="{B0477A3A-56A7-461A-B896-1A41E6E094CD}"/>
              </a:ext>
            </a:extLst>
          </p:cNvPr>
          <p:cNvSpPr txBox="1"/>
          <p:nvPr/>
        </p:nvSpPr>
        <p:spPr>
          <a:xfrm>
            <a:off x="3864427" y="4516118"/>
            <a:ext cx="2762554" cy="923330"/>
          </a:xfrm>
          <a:prstGeom prst="rect">
            <a:avLst/>
          </a:prstGeom>
          <a:noFill/>
        </p:spPr>
        <p:txBody>
          <a:bodyPr wrap="square" rtlCol="0">
            <a:spAutoFit/>
          </a:bodyPr>
          <a:lstStyle/>
          <a:p>
            <a:r>
              <a:rPr lang="en-US" dirty="0">
                <a:solidFill>
                  <a:schemeClr val="bg1"/>
                </a:solidFill>
              </a:rPr>
              <a:t>An </a:t>
            </a:r>
            <a:r>
              <a:rPr lang="en-US" u="sng" dirty="0">
                <a:solidFill>
                  <a:schemeClr val="accent2">
                    <a:lumMod val="50000"/>
                  </a:schemeClr>
                </a:solidFill>
              </a:rPr>
              <a:t>Unregulated Finance Company</a:t>
            </a:r>
            <a:r>
              <a:rPr lang="en-US" dirty="0">
                <a:solidFill>
                  <a:schemeClr val="accent2">
                    <a:lumMod val="50000"/>
                  </a:schemeClr>
                </a:solidFill>
              </a:rPr>
              <a:t> </a:t>
            </a:r>
            <a:r>
              <a:rPr lang="en-US" dirty="0">
                <a:solidFill>
                  <a:schemeClr val="bg1"/>
                </a:solidFill>
              </a:rPr>
              <a:t>using new technology.</a:t>
            </a:r>
          </a:p>
        </p:txBody>
      </p:sp>
      <p:sp>
        <p:nvSpPr>
          <p:cNvPr id="11" name="TextBox 10">
            <a:extLst>
              <a:ext uri="{FF2B5EF4-FFF2-40B4-BE49-F238E27FC236}">
                <a16:creationId xmlns:a16="http://schemas.microsoft.com/office/drawing/2014/main" id="{F51B41C4-9EDD-4213-A4B7-94B07EC870F8}"/>
              </a:ext>
            </a:extLst>
          </p:cNvPr>
          <p:cNvSpPr txBox="1"/>
          <p:nvPr/>
        </p:nvSpPr>
        <p:spPr>
          <a:xfrm>
            <a:off x="666750" y="4771410"/>
            <a:ext cx="2467660" cy="830997"/>
          </a:xfrm>
          <a:prstGeom prst="rect">
            <a:avLst/>
          </a:prstGeom>
          <a:solidFill>
            <a:schemeClr val="bg1"/>
          </a:solidFill>
        </p:spPr>
        <p:txBody>
          <a:bodyPr wrap="square" rtlCol="0">
            <a:spAutoFit/>
          </a:bodyPr>
          <a:lstStyle/>
          <a:p>
            <a:r>
              <a:rPr lang="en-US" sz="2400" u="sng" dirty="0">
                <a:solidFill>
                  <a:schemeClr val="bg1"/>
                </a:solidFill>
              </a:rPr>
              <a:t>A way </a:t>
            </a:r>
            <a:r>
              <a:rPr lang="en-US" sz="2400" dirty="0">
                <a:solidFill>
                  <a:schemeClr val="bg1"/>
                </a:solidFill>
              </a:rPr>
              <a:t>of doing </a:t>
            </a:r>
            <a:r>
              <a:rPr lang="en-US" sz="2400" u="sng" dirty="0">
                <a:solidFill>
                  <a:schemeClr val="accent3">
                    <a:lumMod val="75000"/>
                  </a:schemeClr>
                </a:solidFill>
              </a:rPr>
              <a:t>Transactions</a:t>
            </a:r>
          </a:p>
        </p:txBody>
      </p:sp>
      <p:sp>
        <p:nvSpPr>
          <p:cNvPr id="12" name="TextBox 11">
            <a:extLst>
              <a:ext uri="{FF2B5EF4-FFF2-40B4-BE49-F238E27FC236}">
                <a16:creationId xmlns:a16="http://schemas.microsoft.com/office/drawing/2014/main" id="{6DFA6DD2-0CA7-40D4-9866-D7FA727448D0}"/>
              </a:ext>
            </a:extLst>
          </p:cNvPr>
          <p:cNvSpPr txBox="1"/>
          <p:nvPr/>
        </p:nvSpPr>
        <p:spPr>
          <a:xfrm>
            <a:off x="1669711" y="5901682"/>
            <a:ext cx="7947932" cy="461665"/>
          </a:xfrm>
          <a:prstGeom prst="rect">
            <a:avLst/>
          </a:prstGeom>
          <a:noFill/>
        </p:spPr>
        <p:txBody>
          <a:bodyPr wrap="square" rtlCol="0">
            <a:spAutoFit/>
          </a:bodyPr>
          <a:lstStyle/>
          <a:p>
            <a:r>
              <a:rPr lang="en-US" sz="2400" b="1" u="sng" dirty="0">
                <a:solidFill>
                  <a:srgbClr val="002060"/>
                </a:solidFill>
              </a:rPr>
              <a:t>Financial Innovation</a:t>
            </a:r>
            <a:r>
              <a:rPr lang="en-US" sz="2400" b="1" dirty="0">
                <a:solidFill>
                  <a:srgbClr val="002060"/>
                </a:solidFill>
              </a:rPr>
              <a:t> &amp; Unregulated Companies</a:t>
            </a:r>
          </a:p>
        </p:txBody>
      </p:sp>
    </p:spTree>
    <p:extLst>
      <p:ext uri="{BB962C8B-B14F-4D97-AF65-F5344CB8AC3E}">
        <p14:creationId xmlns:p14="http://schemas.microsoft.com/office/powerpoint/2010/main" val="3279935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27C0FD4-456C-4CCF-B365-19702C3F63BE}"/>
              </a:ext>
            </a:extLst>
          </p:cNvPr>
          <p:cNvSpPr>
            <a:spLocks noGrp="1"/>
          </p:cNvSpPr>
          <p:nvPr>
            <p:ph sz="half" idx="1"/>
          </p:nvPr>
        </p:nvSpPr>
        <p:spPr>
          <a:xfrm>
            <a:off x="838200" y="2540211"/>
            <a:ext cx="5379720" cy="3636751"/>
          </a:xfrm>
        </p:spPr>
        <p:txBody>
          <a:bodyPr>
            <a:normAutofit/>
          </a:bodyPr>
          <a:lstStyle/>
          <a:p>
            <a:pPr marL="0" indent="0">
              <a:buNone/>
            </a:pPr>
            <a:r>
              <a:rPr lang="en-US" dirty="0"/>
              <a:t>First 20 Minutes:</a:t>
            </a:r>
          </a:p>
          <a:p>
            <a:pPr marL="914400" lvl="1" indent="-457200">
              <a:buFont typeface="+mj-lt"/>
              <a:buAutoNum type="arabicPeriod"/>
            </a:pPr>
            <a:r>
              <a:rPr lang="en-US" dirty="0"/>
              <a:t>Google</a:t>
            </a:r>
          </a:p>
          <a:p>
            <a:pPr lvl="2"/>
            <a:r>
              <a:rPr lang="en-US" dirty="0"/>
              <a:t>Error messages</a:t>
            </a:r>
          </a:p>
          <a:p>
            <a:pPr lvl="2"/>
            <a:r>
              <a:rPr lang="en-US" dirty="0"/>
              <a:t>If your question has been asked before</a:t>
            </a:r>
          </a:p>
          <a:p>
            <a:pPr lvl="2"/>
            <a:r>
              <a:rPr lang="en-US" dirty="0"/>
              <a:t>“Best ways to”</a:t>
            </a:r>
          </a:p>
          <a:p>
            <a:pPr marL="914400" lvl="1" indent="-457200">
              <a:buFont typeface="+mj-lt"/>
              <a:buAutoNum type="arabicPeriod"/>
            </a:pPr>
            <a:r>
              <a:rPr lang="en-US" dirty="0"/>
              <a:t>Check the official documentation</a:t>
            </a:r>
          </a:p>
          <a:p>
            <a:pPr marL="914400" lvl="1" indent="-457200">
              <a:buFont typeface="+mj-lt"/>
              <a:buAutoNum type="arabicPeriod"/>
            </a:pPr>
            <a:r>
              <a:rPr lang="en-US" dirty="0"/>
              <a:t>Check “User Groups”</a:t>
            </a:r>
          </a:p>
          <a:p>
            <a:pPr marL="914400" lvl="1" indent="-457200">
              <a:buFont typeface="+mj-lt"/>
              <a:buAutoNum type="arabicPeriod"/>
            </a:pPr>
            <a:r>
              <a:rPr lang="en-US" dirty="0"/>
              <a:t>Ask a Group Member or Friend</a:t>
            </a:r>
          </a:p>
          <a:p>
            <a:pPr marL="914400" lvl="1" indent="-457200">
              <a:buFont typeface="+mj-lt"/>
              <a:buAutoNum type="arabicPeriod"/>
            </a:pPr>
            <a:r>
              <a:rPr lang="en-US" dirty="0"/>
              <a:t>“Rubber Ducky” Method</a:t>
            </a:r>
          </a:p>
        </p:txBody>
      </p:sp>
      <p:sp>
        <p:nvSpPr>
          <p:cNvPr id="8" name="Content Placeholder 7">
            <a:extLst>
              <a:ext uri="{FF2B5EF4-FFF2-40B4-BE49-F238E27FC236}">
                <a16:creationId xmlns:a16="http://schemas.microsoft.com/office/drawing/2014/main" id="{A9AE1F47-E7FB-4316-B87A-9B17268F3518}"/>
              </a:ext>
            </a:extLst>
          </p:cNvPr>
          <p:cNvSpPr>
            <a:spLocks noGrp="1"/>
          </p:cNvSpPr>
          <p:nvPr>
            <p:ph sz="half" idx="2"/>
          </p:nvPr>
        </p:nvSpPr>
        <p:spPr>
          <a:xfrm>
            <a:off x="6666411" y="2540211"/>
            <a:ext cx="5379719" cy="3636751"/>
          </a:xfrm>
        </p:spPr>
        <p:txBody>
          <a:bodyPr>
            <a:normAutofit/>
          </a:bodyPr>
          <a:lstStyle/>
          <a:p>
            <a:pPr marL="0" indent="0">
              <a:buNone/>
            </a:pPr>
            <a:r>
              <a:rPr lang="en-US" dirty="0"/>
              <a:t>After 20 Minutes:</a:t>
            </a:r>
          </a:p>
          <a:p>
            <a:pPr marL="971550" lvl="1" indent="-514350">
              <a:buFont typeface="+mj-lt"/>
              <a:buAutoNum type="arabicPeriod"/>
            </a:pPr>
            <a:r>
              <a:rPr lang="en-US" dirty="0"/>
              <a:t>Direct Message TA/Instructor in Slack</a:t>
            </a:r>
          </a:p>
          <a:p>
            <a:pPr marL="971550" lvl="1" indent="-514350">
              <a:buFont typeface="+mj-lt"/>
              <a:buAutoNum type="arabicPeriod"/>
            </a:pPr>
            <a:r>
              <a:rPr lang="en-US" dirty="0"/>
              <a:t>Message on Matter Most</a:t>
            </a:r>
          </a:p>
          <a:p>
            <a:pPr marL="971550" lvl="1" indent="-514350">
              <a:buFont typeface="+mj-lt"/>
              <a:buAutoNum type="arabicPeriod"/>
            </a:pPr>
            <a:r>
              <a:rPr lang="en-US" dirty="0"/>
              <a:t>Email Instructor or TA </a:t>
            </a:r>
          </a:p>
        </p:txBody>
      </p:sp>
      <p:pic>
        <p:nvPicPr>
          <p:cNvPr id="5" name="Picture 4">
            <a:extLst>
              <a:ext uri="{FF2B5EF4-FFF2-40B4-BE49-F238E27FC236}">
                <a16:creationId xmlns:a16="http://schemas.microsoft.com/office/drawing/2014/main" id="{30B40CAF-1382-4821-A94F-6EC64375B422}"/>
              </a:ext>
            </a:extLst>
          </p:cNvPr>
          <p:cNvPicPr>
            <a:picLocks noChangeAspect="1"/>
          </p:cNvPicPr>
          <p:nvPr/>
        </p:nvPicPr>
        <p:blipFill>
          <a:blip r:embed="rId2"/>
          <a:stretch>
            <a:fillRect/>
          </a:stretch>
        </p:blipFill>
        <p:spPr>
          <a:xfrm>
            <a:off x="3862251" y="113854"/>
            <a:ext cx="3287486" cy="2426358"/>
          </a:xfrm>
          <a:prstGeom prst="rect">
            <a:avLst/>
          </a:prstGeom>
        </p:spPr>
      </p:pic>
      <p:pic>
        <p:nvPicPr>
          <p:cNvPr id="1026" name="Picture 2" descr="Improve how you code: Understanding Rubber Duck Debugging">
            <a:extLst>
              <a:ext uri="{FF2B5EF4-FFF2-40B4-BE49-F238E27FC236}">
                <a16:creationId xmlns:a16="http://schemas.microsoft.com/office/drawing/2014/main" id="{DD5F7EA5-F203-48B8-B46F-DAC463166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8921" y="5758067"/>
            <a:ext cx="1117056" cy="83779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E1EC17E-993D-4705-BC48-E1DE267EFFD0}"/>
              </a:ext>
            </a:extLst>
          </p:cNvPr>
          <p:cNvSpPr/>
          <p:nvPr/>
        </p:nvSpPr>
        <p:spPr>
          <a:xfrm>
            <a:off x="780143" y="5582194"/>
            <a:ext cx="5768703" cy="10590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EAA5CD8-E27B-40A2-BF01-C20CBD282C68}"/>
              </a:ext>
            </a:extLst>
          </p:cNvPr>
          <p:cNvSpPr/>
          <p:nvPr/>
        </p:nvSpPr>
        <p:spPr>
          <a:xfrm>
            <a:off x="6588033" y="2352940"/>
            <a:ext cx="5312229" cy="22713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47358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is:</a:t>
            </a:r>
          </a:p>
        </p:txBody>
      </p:sp>
      <p:sp>
        <p:nvSpPr>
          <p:cNvPr id="8" name="TextBox 7">
            <a:extLst>
              <a:ext uri="{FF2B5EF4-FFF2-40B4-BE49-F238E27FC236}">
                <a16:creationId xmlns:a16="http://schemas.microsoft.com/office/drawing/2014/main" id="{9167B3F8-2AA2-4B3D-B0A3-2C2ADAF2578F}"/>
              </a:ext>
            </a:extLst>
          </p:cNvPr>
          <p:cNvSpPr txBox="1"/>
          <p:nvPr/>
        </p:nvSpPr>
        <p:spPr>
          <a:xfrm>
            <a:off x="741078" y="2508683"/>
            <a:ext cx="7947932" cy="461665"/>
          </a:xfrm>
          <a:prstGeom prst="rect">
            <a:avLst/>
          </a:prstGeom>
          <a:noFill/>
        </p:spPr>
        <p:txBody>
          <a:bodyPr wrap="square" rtlCol="0">
            <a:spAutoFit/>
          </a:bodyPr>
          <a:lstStyle/>
          <a:p>
            <a:r>
              <a:rPr lang="en-US" sz="2400" b="1" dirty="0">
                <a:solidFill>
                  <a:schemeClr val="bg1"/>
                </a:solidFill>
              </a:rPr>
              <a:t>An Applied </a:t>
            </a:r>
            <a:r>
              <a:rPr lang="en-US" sz="2400" b="1" u="sng" dirty="0">
                <a:solidFill>
                  <a:schemeClr val="accent1"/>
                </a:solidFill>
              </a:rPr>
              <a:t>Technology</a:t>
            </a:r>
            <a:r>
              <a:rPr lang="en-US" sz="2400" b="1" dirty="0">
                <a:solidFill>
                  <a:schemeClr val="accent1"/>
                </a:solidFill>
              </a:rPr>
              <a:t> </a:t>
            </a:r>
            <a:r>
              <a:rPr lang="en-US" sz="2400" b="1" dirty="0">
                <a:solidFill>
                  <a:schemeClr val="bg1"/>
                </a:solidFill>
              </a:rPr>
              <a:t>(providing financial services )</a:t>
            </a:r>
          </a:p>
        </p:txBody>
      </p:sp>
      <p:sp>
        <p:nvSpPr>
          <p:cNvPr id="6" name="TextBox 5">
            <a:extLst>
              <a:ext uri="{FF2B5EF4-FFF2-40B4-BE49-F238E27FC236}">
                <a16:creationId xmlns:a16="http://schemas.microsoft.com/office/drawing/2014/main" id="{1D3689AF-7E8A-4C76-9CD7-317C2BF5D11E}"/>
              </a:ext>
            </a:extLst>
          </p:cNvPr>
          <p:cNvSpPr txBox="1"/>
          <p:nvPr/>
        </p:nvSpPr>
        <p:spPr>
          <a:xfrm>
            <a:off x="961002" y="3061550"/>
            <a:ext cx="4347939" cy="1569660"/>
          </a:xfrm>
          <a:prstGeom prst="rect">
            <a:avLst/>
          </a:prstGeom>
          <a:noFill/>
        </p:spPr>
        <p:txBody>
          <a:bodyPr wrap="square" rtlCol="0">
            <a:spAutoFit/>
          </a:bodyPr>
          <a:lstStyle/>
          <a:p>
            <a:r>
              <a:rPr lang="en-US" sz="2400" u="sng" dirty="0">
                <a:solidFill>
                  <a:srgbClr val="FF0000"/>
                </a:solidFill>
              </a:rPr>
              <a:t>An Industry</a:t>
            </a:r>
            <a:br>
              <a:rPr lang="en-US" sz="2400" dirty="0">
                <a:solidFill>
                  <a:srgbClr val="FF0000"/>
                </a:solidFill>
              </a:rPr>
            </a:br>
            <a:br>
              <a:rPr lang="en-US" sz="2400" dirty="0">
                <a:solidFill>
                  <a:srgbClr val="FF0000"/>
                </a:solidFill>
              </a:rPr>
            </a:br>
            <a:r>
              <a:rPr lang="en-US" sz="2400" dirty="0">
                <a:solidFill>
                  <a:schemeClr val="bg1"/>
                </a:solidFill>
              </a:rPr>
              <a:t>With a focus on customers needs and unique solutions.</a:t>
            </a:r>
          </a:p>
        </p:txBody>
      </p:sp>
      <p:sp>
        <p:nvSpPr>
          <p:cNvPr id="7" name="TextBox 6">
            <a:extLst>
              <a:ext uri="{FF2B5EF4-FFF2-40B4-BE49-F238E27FC236}">
                <a16:creationId xmlns:a16="http://schemas.microsoft.com/office/drawing/2014/main" id="{8D1A323A-9483-4748-AD8F-694CFB16126C}"/>
              </a:ext>
            </a:extLst>
          </p:cNvPr>
          <p:cNvSpPr txBox="1"/>
          <p:nvPr/>
        </p:nvSpPr>
        <p:spPr>
          <a:xfrm>
            <a:off x="5720443" y="3103403"/>
            <a:ext cx="4257676" cy="461665"/>
          </a:xfrm>
          <a:prstGeom prst="rect">
            <a:avLst/>
          </a:prstGeom>
          <a:solidFill>
            <a:schemeClr val="bg1"/>
          </a:solidFill>
        </p:spPr>
        <p:txBody>
          <a:bodyPr wrap="square" rtlCol="0">
            <a:spAutoFit/>
          </a:bodyPr>
          <a:lstStyle/>
          <a:p>
            <a:r>
              <a:rPr lang="en-US" sz="2400" b="1" dirty="0">
                <a:solidFill>
                  <a:schemeClr val="bg1"/>
                </a:solidFill>
              </a:rPr>
              <a:t>The </a:t>
            </a:r>
            <a:r>
              <a:rPr lang="en-US" sz="2400" b="1" u="sng" dirty="0">
                <a:solidFill>
                  <a:srgbClr val="FFC000"/>
                </a:solidFill>
              </a:rPr>
              <a:t>IT Solutions </a:t>
            </a:r>
          </a:p>
        </p:txBody>
      </p:sp>
      <p:sp>
        <p:nvSpPr>
          <p:cNvPr id="9" name="TextBox 8">
            <a:extLst>
              <a:ext uri="{FF2B5EF4-FFF2-40B4-BE49-F238E27FC236}">
                <a16:creationId xmlns:a16="http://schemas.microsoft.com/office/drawing/2014/main" id="{372ECD35-E503-41A7-88A6-4B2F5237B52F}"/>
              </a:ext>
            </a:extLst>
          </p:cNvPr>
          <p:cNvSpPr txBox="1"/>
          <p:nvPr/>
        </p:nvSpPr>
        <p:spPr>
          <a:xfrm>
            <a:off x="9155791" y="1857478"/>
            <a:ext cx="2467660" cy="2862322"/>
          </a:xfrm>
          <a:prstGeom prst="rect">
            <a:avLst/>
          </a:prstGeom>
          <a:solidFill>
            <a:schemeClr val="bg1"/>
          </a:solidFill>
        </p:spPr>
        <p:txBody>
          <a:bodyPr wrap="square" rtlCol="0">
            <a:spAutoFit/>
          </a:bodyPr>
          <a:lstStyle/>
          <a:p>
            <a:r>
              <a:rPr lang="en-US" sz="2400" dirty="0">
                <a:solidFill>
                  <a:schemeClr val="bg1"/>
                </a:solidFill>
              </a:rPr>
              <a:t>An entire </a:t>
            </a:r>
            <a:r>
              <a:rPr lang="en-US" sz="2400" u="sng" dirty="0">
                <a:solidFill>
                  <a:srgbClr val="7030A0"/>
                </a:solidFill>
              </a:rPr>
              <a:t>Sector</a:t>
            </a:r>
          </a:p>
          <a:p>
            <a:endParaRPr lang="en-US" sz="2400" u="sng" dirty="0">
              <a:solidFill>
                <a:srgbClr val="7030A0"/>
              </a:solidFill>
            </a:endParaRPr>
          </a:p>
          <a:p>
            <a:r>
              <a:rPr lang="en-US" sz="3600" b="1" dirty="0">
                <a:solidFill>
                  <a:srgbClr val="7030A0"/>
                </a:solidFill>
              </a:rPr>
              <a:t>         +</a:t>
            </a:r>
          </a:p>
          <a:p>
            <a:endParaRPr lang="en-US" sz="2400" u="sng" dirty="0">
              <a:solidFill>
                <a:srgbClr val="7030A0"/>
              </a:solidFill>
            </a:endParaRPr>
          </a:p>
          <a:p>
            <a:r>
              <a:rPr lang="en-US" sz="2400" u="sng" dirty="0">
                <a:solidFill>
                  <a:srgbClr val="7030A0"/>
                </a:solidFill>
              </a:rPr>
              <a:t>Non-Finance Companies</a:t>
            </a:r>
            <a:r>
              <a:rPr lang="en-US" sz="2400" dirty="0">
                <a:solidFill>
                  <a:srgbClr val="7030A0"/>
                </a:solidFill>
              </a:rPr>
              <a:t> </a:t>
            </a:r>
            <a:r>
              <a:rPr lang="en-US" sz="2400" dirty="0">
                <a:solidFill>
                  <a:schemeClr val="bg1"/>
                </a:solidFill>
              </a:rPr>
              <a:t>that do Finance.</a:t>
            </a:r>
          </a:p>
        </p:txBody>
      </p:sp>
      <p:sp>
        <p:nvSpPr>
          <p:cNvPr id="10" name="TextBox 9">
            <a:extLst>
              <a:ext uri="{FF2B5EF4-FFF2-40B4-BE49-F238E27FC236}">
                <a16:creationId xmlns:a16="http://schemas.microsoft.com/office/drawing/2014/main" id="{B0477A3A-56A7-461A-B896-1A41E6E094CD}"/>
              </a:ext>
            </a:extLst>
          </p:cNvPr>
          <p:cNvSpPr txBox="1"/>
          <p:nvPr/>
        </p:nvSpPr>
        <p:spPr>
          <a:xfrm>
            <a:off x="3864427" y="4516118"/>
            <a:ext cx="2762554" cy="923330"/>
          </a:xfrm>
          <a:prstGeom prst="rect">
            <a:avLst/>
          </a:prstGeom>
          <a:noFill/>
        </p:spPr>
        <p:txBody>
          <a:bodyPr wrap="square" rtlCol="0">
            <a:spAutoFit/>
          </a:bodyPr>
          <a:lstStyle/>
          <a:p>
            <a:r>
              <a:rPr lang="en-US" dirty="0">
                <a:solidFill>
                  <a:schemeClr val="bg1"/>
                </a:solidFill>
              </a:rPr>
              <a:t>An </a:t>
            </a:r>
            <a:r>
              <a:rPr lang="en-US" u="sng" dirty="0">
                <a:solidFill>
                  <a:schemeClr val="accent2">
                    <a:lumMod val="50000"/>
                  </a:schemeClr>
                </a:solidFill>
              </a:rPr>
              <a:t>Unregulated Finance Company</a:t>
            </a:r>
            <a:r>
              <a:rPr lang="en-US" dirty="0">
                <a:solidFill>
                  <a:schemeClr val="accent2">
                    <a:lumMod val="50000"/>
                  </a:schemeClr>
                </a:solidFill>
              </a:rPr>
              <a:t> </a:t>
            </a:r>
            <a:r>
              <a:rPr lang="en-US" dirty="0">
                <a:solidFill>
                  <a:schemeClr val="bg1"/>
                </a:solidFill>
              </a:rPr>
              <a:t>using new technology.</a:t>
            </a:r>
          </a:p>
        </p:txBody>
      </p:sp>
      <p:sp>
        <p:nvSpPr>
          <p:cNvPr id="11" name="TextBox 10">
            <a:extLst>
              <a:ext uri="{FF2B5EF4-FFF2-40B4-BE49-F238E27FC236}">
                <a16:creationId xmlns:a16="http://schemas.microsoft.com/office/drawing/2014/main" id="{F51B41C4-9EDD-4213-A4B7-94B07EC870F8}"/>
              </a:ext>
            </a:extLst>
          </p:cNvPr>
          <p:cNvSpPr txBox="1"/>
          <p:nvPr/>
        </p:nvSpPr>
        <p:spPr>
          <a:xfrm>
            <a:off x="666750" y="4771410"/>
            <a:ext cx="2467660" cy="830997"/>
          </a:xfrm>
          <a:prstGeom prst="rect">
            <a:avLst/>
          </a:prstGeom>
          <a:solidFill>
            <a:schemeClr val="bg1"/>
          </a:solidFill>
        </p:spPr>
        <p:txBody>
          <a:bodyPr wrap="square" rtlCol="0">
            <a:spAutoFit/>
          </a:bodyPr>
          <a:lstStyle/>
          <a:p>
            <a:r>
              <a:rPr lang="en-US" sz="2400" u="sng" dirty="0">
                <a:solidFill>
                  <a:schemeClr val="bg1"/>
                </a:solidFill>
              </a:rPr>
              <a:t>A way </a:t>
            </a:r>
            <a:r>
              <a:rPr lang="en-US" sz="2400" dirty="0">
                <a:solidFill>
                  <a:schemeClr val="bg1"/>
                </a:solidFill>
              </a:rPr>
              <a:t>of doing </a:t>
            </a:r>
            <a:r>
              <a:rPr lang="en-US" sz="2400" u="sng" dirty="0">
                <a:solidFill>
                  <a:schemeClr val="accent3">
                    <a:lumMod val="75000"/>
                  </a:schemeClr>
                </a:solidFill>
              </a:rPr>
              <a:t>Transactions</a:t>
            </a:r>
          </a:p>
        </p:txBody>
      </p:sp>
      <p:sp>
        <p:nvSpPr>
          <p:cNvPr id="12" name="TextBox 11">
            <a:extLst>
              <a:ext uri="{FF2B5EF4-FFF2-40B4-BE49-F238E27FC236}">
                <a16:creationId xmlns:a16="http://schemas.microsoft.com/office/drawing/2014/main" id="{6DFA6DD2-0CA7-40D4-9866-D7FA727448D0}"/>
              </a:ext>
            </a:extLst>
          </p:cNvPr>
          <p:cNvSpPr txBox="1"/>
          <p:nvPr/>
        </p:nvSpPr>
        <p:spPr>
          <a:xfrm>
            <a:off x="1669711" y="5901682"/>
            <a:ext cx="7947932" cy="461665"/>
          </a:xfrm>
          <a:prstGeom prst="rect">
            <a:avLst/>
          </a:prstGeom>
          <a:noFill/>
        </p:spPr>
        <p:txBody>
          <a:bodyPr wrap="square" rtlCol="0">
            <a:spAutoFit/>
          </a:bodyPr>
          <a:lstStyle/>
          <a:p>
            <a:r>
              <a:rPr lang="en-US" sz="2400" b="1" u="sng" dirty="0">
                <a:solidFill>
                  <a:srgbClr val="002060"/>
                </a:solidFill>
              </a:rPr>
              <a:t>Financial Innovation</a:t>
            </a:r>
            <a:r>
              <a:rPr lang="en-US" sz="2400" b="1" dirty="0">
                <a:solidFill>
                  <a:srgbClr val="002060"/>
                </a:solidFill>
              </a:rPr>
              <a:t> </a:t>
            </a:r>
            <a:r>
              <a:rPr lang="en-US" sz="2400" b="1" dirty="0">
                <a:solidFill>
                  <a:schemeClr val="bg1"/>
                </a:solidFill>
              </a:rPr>
              <a:t>&amp; Unregulated Companies</a:t>
            </a:r>
          </a:p>
        </p:txBody>
      </p:sp>
      <p:sp>
        <p:nvSpPr>
          <p:cNvPr id="13" name="TextBox 12">
            <a:extLst>
              <a:ext uri="{FF2B5EF4-FFF2-40B4-BE49-F238E27FC236}">
                <a16:creationId xmlns:a16="http://schemas.microsoft.com/office/drawing/2014/main" id="{BDFCBC9E-07D8-4440-8A92-6DDB81160474}"/>
              </a:ext>
            </a:extLst>
          </p:cNvPr>
          <p:cNvSpPr txBox="1"/>
          <p:nvPr/>
        </p:nvSpPr>
        <p:spPr>
          <a:xfrm>
            <a:off x="7048317" y="5058247"/>
            <a:ext cx="3729717" cy="461665"/>
          </a:xfrm>
          <a:prstGeom prst="rect">
            <a:avLst/>
          </a:prstGeom>
          <a:solidFill>
            <a:schemeClr val="bg1"/>
          </a:solidFill>
        </p:spPr>
        <p:txBody>
          <a:bodyPr wrap="square" rtlCol="0">
            <a:spAutoFit/>
          </a:bodyPr>
          <a:lstStyle/>
          <a:p>
            <a:r>
              <a:rPr lang="en-US" sz="2400" b="1" dirty="0">
                <a:solidFill>
                  <a:schemeClr val="accent6"/>
                </a:solidFill>
              </a:rPr>
              <a:t>High Impact </a:t>
            </a:r>
            <a:r>
              <a:rPr lang="en-US" sz="2400" b="1" u="sng" dirty="0">
                <a:solidFill>
                  <a:schemeClr val="accent6"/>
                </a:solidFill>
              </a:rPr>
              <a:t>Innovation.</a:t>
            </a:r>
          </a:p>
        </p:txBody>
      </p:sp>
    </p:spTree>
    <p:extLst>
      <p:ext uri="{BB962C8B-B14F-4D97-AF65-F5344CB8AC3E}">
        <p14:creationId xmlns:p14="http://schemas.microsoft.com/office/powerpoint/2010/main" val="22155250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73FAF-2073-4D6B-9482-E0B1B640DFB4}"/>
              </a:ext>
            </a:extLst>
          </p:cNvPr>
          <p:cNvSpPr>
            <a:spLocks noGrp="1"/>
          </p:cNvSpPr>
          <p:nvPr>
            <p:ph type="title"/>
          </p:nvPr>
        </p:nvSpPr>
        <p:spPr/>
        <p:txBody>
          <a:bodyPr/>
          <a:lstStyle/>
          <a:p>
            <a:r>
              <a:rPr lang="en-US" dirty="0"/>
              <a:t>FinTech – One Word, Many Meanings</a:t>
            </a:r>
          </a:p>
        </p:txBody>
      </p:sp>
      <p:sp>
        <p:nvSpPr>
          <p:cNvPr id="5" name="Content Placeholder 4">
            <a:extLst>
              <a:ext uri="{FF2B5EF4-FFF2-40B4-BE49-F238E27FC236}">
                <a16:creationId xmlns:a16="http://schemas.microsoft.com/office/drawing/2014/main" id="{3DF1739E-F9CD-4D40-95AD-9EFD6A6FCF17}"/>
              </a:ext>
            </a:extLst>
          </p:cNvPr>
          <p:cNvSpPr>
            <a:spLocks noGrp="1"/>
          </p:cNvSpPr>
          <p:nvPr>
            <p:ph idx="1"/>
          </p:nvPr>
        </p:nvSpPr>
        <p:spPr>
          <a:xfrm>
            <a:off x="666750" y="1588861"/>
            <a:ext cx="10515600" cy="4351338"/>
          </a:xfrm>
        </p:spPr>
        <p:txBody>
          <a:bodyPr/>
          <a:lstStyle/>
          <a:p>
            <a:pPr marL="0" indent="0">
              <a:buNone/>
            </a:pPr>
            <a:r>
              <a:rPr lang="en-US" dirty="0"/>
              <a:t>	FinTech is:</a:t>
            </a:r>
          </a:p>
        </p:txBody>
      </p:sp>
      <p:sp>
        <p:nvSpPr>
          <p:cNvPr id="8" name="TextBox 7">
            <a:extLst>
              <a:ext uri="{FF2B5EF4-FFF2-40B4-BE49-F238E27FC236}">
                <a16:creationId xmlns:a16="http://schemas.microsoft.com/office/drawing/2014/main" id="{9167B3F8-2AA2-4B3D-B0A3-2C2ADAF2578F}"/>
              </a:ext>
            </a:extLst>
          </p:cNvPr>
          <p:cNvSpPr txBox="1"/>
          <p:nvPr/>
        </p:nvSpPr>
        <p:spPr>
          <a:xfrm>
            <a:off x="741078" y="2508683"/>
            <a:ext cx="7947932" cy="461665"/>
          </a:xfrm>
          <a:prstGeom prst="rect">
            <a:avLst/>
          </a:prstGeom>
          <a:noFill/>
        </p:spPr>
        <p:txBody>
          <a:bodyPr wrap="square" rtlCol="0">
            <a:spAutoFit/>
          </a:bodyPr>
          <a:lstStyle/>
          <a:p>
            <a:r>
              <a:rPr lang="en-US" sz="2400" b="1" dirty="0">
                <a:solidFill>
                  <a:schemeClr val="bg1"/>
                </a:solidFill>
              </a:rPr>
              <a:t>An Applied </a:t>
            </a:r>
            <a:r>
              <a:rPr lang="en-US" sz="2400" b="1" u="sng" dirty="0">
                <a:solidFill>
                  <a:schemeClr val="accent1"/>
                </a:solidFill>
              </a:rPr>
              <a:t>Technology</a:t>
            </a:r>
            <a:r>
              <a:rPr lang="en-US" sz="2400" b="1" dirty="0">
                <a:solidFill>
                  <a:schemeClr val="accent1"/>
                </a:solidFill>
              </a:rPr>
              <a:t> </a:t>
            </a:r>
            <a:r>
              <a:rPr lang="en-US" sz="2400" b="1" dirty="0">
                <a:solidFill>
                  <a:schemeClr val="bg1"/>
                </a:solidFill>
              </a:rPr>
              <a:t>(providing financial services )</a:t>
            </a:r>
          </a:p>
        </p:txBody>
      </p:sp>
      <p:sp>
        <p:nvSpPr>
          <p:cNvPr id="6" name="TextBox 5">
            <a:extLst>
              <a:ext uri="{FF2B5EF4-FFF2-40B4-BE49-F238E27FC236}">
                <a16:creationId xmlns:a16="http://schemas.microsoft.com/office/drawing/2014/main" id="{1D3689AF-7E8A-4C76-9CD7-317C2BF5D11E}"/>
              </a:ext>
            </a:extLst>
          </p:cNvPr>
          <p:cNvSpPr txBox="1"/>
          <p:nvPr/>
        </p:nvSpPr>
        <p:spPr>
          <a:xfrm>
            <a:off x="961002" y="3061550"/>
            <a:ext cx="4347939" cy="1569660"/>
          </a:xfrm>
          <a:prstGeom prst="rect">
            <a:avLst/>
          </a:prstGeom>
          <a:noFill/>
        </p:spPr>
        <p:txBody>
          <a:bodyPr wrap="square" rtlCol="0">
            <a:spAutoFit/>
          </a:bodyPr>
          <a:lstStyle/>
          <a:p>
            <a:r>
              <a:rPr lang="en-US" sz="2400" u="sng" dirty="0">
                <a:solidFill>
                  <a:srgbClr val="FF0000"/>
                </a:solidFill>
              </a:rPr>
              <a:t>An Industry</a:t>
            </a:r>
            <a:br>
              <a:rPr lang="en-US" sz="2400" dirty="0">
                <a:solidFill>
                  <a:srgbClr val="FF0000"/>
                </a:solidFill>
              </a:rPr>
            </a:br>
            <a:br>
              <a:rPr lang="en-US" sz="2400" dirty="0">
                <a:solidFill>
                  <a:srgbClr val="FF0000"/>
                </a:solidFill>
              </a:rPr>
            </a:br>
            <a:r>
              <a:rPr lang="en-US" sz="2400" dirty="0">
                <a:solidFill>
                  <a:schemeClr val="bg1"/>
                </a:solidFill>
              </a:rPr>
              <a:t>With a focus on customers needs and unique solutions.</a:t>
            </a:r>
          </a:p>
        </p:txBody>
      </p:sp>
      <p:sp>
        <p:nvSpPr>
          <p:cNvPr id="7" name="TextBox 6">
            <a:extLst>
              <a:ext uri="{FF2B5EF4-FFF2-40B4-BE49-F238E27FC236}">
                <a16:creationId xmlns:a16="http://schemas.microsoft.com/office/drawing/2014/main" id="{8D1A323A-9483-4748-AD8F-694CFB16126C}"/>
              </a:ext>
            </a:extLst>
          </p:cNvPr>
          <p:cNvSpPr txBox="1"/>
          <p:nvPr/>
        </p:nvSpPr>
        <p:spPr>
          <a:xfrm>
            <a:off x="5720443" y="3103403"/>
            <a:ext cx="4257676" cy="461665"/>
          </a:xfrm>
          <a:prstGeom prst="rect">
            <a:avLst/>
          </a:prstGeom>
          <a:solidFill>
            <a:schemeClr val="bg1"/>
          </a:solidFill>
        </p:spPr>
        <p:txBody>
          <a:bodyPr wrap="square" rtlCol="0">
            <a:spAutoFit/>
          </a:bodyPr>
          <a:lstStyle/>
          <a:p>
            <a:r>
              <a:rPr lang="en-US" sz="2400" b="1" dirty="0">
                <a:solidFill>
                  <a:schemeClr val="bg1"/>
                </a:solidFill>
              </a:rPr>
              <a:t>The </a:t>
            </a:r>
            <a:r>
              <a:rPr lang="en-US" sz="2400" b="1" u="sng" dirty="0">
                <a:solidFill>
                  <a:srgbClr val="FFC000"/>
                </a:solidFill>
              </a:rPr>
              <a:t>IT Solutions </a:t>
            </a:r>
          </a:p>
        </p:txBody>
      </p:sp>
      <p:sp>
        <p:nvSpPr>
          <p:cNvPr id="9" name="TextBox 8">
            <a:extLst>
              <a:ext uri="{FF2B5EF4-FFF2-40B4-BE49-F238E27FC236}">
                <a16:creationId xmlns:a16="http://schemas.microsoft.com/office/drawing/2014/main" id="{372ECD35-E503-41A7-88A6-4B2F5237B52F}"/>
              </a:ext>
            </a:extLst>
          </p:cNvPr>
          <p:cNvSpPr txBox="1"/>
          <p:nvPr/>
        </p:nvSpPr>
        <p:spPr>
          <a:xfrm>
            <a:off x="9155791" y="1857478"/>
            <a:ext cx="2467660" cy="2862322"/>
          </a:xfrm>
          <a:prstGeom prst="rect">
            <a:avLst/>
          </a:prstGeom>
          <a:solidFill>
            <a:schemeClr val="bg1"/>
          </a:solidFill>
        </p:spPr>
        <p:txBody>
          <a:bodyPr wrap="square" rtlCol="0">
            <a:spAutoFit/>
          </a:bodyPr>
          <a:lstStyle/>
          <a:p>
            <a:r>
              <a:rPr lang="en-US" sz="2400" dirty="0">
                <a:solidFill>
                  <a:schemeClr val="bg1"/>
                </a:solidFill>
              </a:rPr>
              <a:t>An entire </a:t>
            </a:r>
            <a:r>
              <a:rPr lang="en-US" sz="2400" u="sng" dirty="0">
                <a:solidFill>
                  <a:srgbClr val="7030A0"/>
                </a:solidFill>
              </a:rPr>
              <a:t>Sector</a:t>
            </a:r>
          </a:p>
          <a:p>
            <a:endParaRPr lang="en-US" sz="2400" u="sng" dirty="0">
              <a:solidFill>
                <a:srgbClr val="7030A0"/>
              </a:solidFill>
            </a:endParaRPr>
          </a:p>
          <a:p>
            <a:r>
              <a:rPr lang="en-US" sz="3600" b="1" dirty="0">
                <a:solidFill>
                  <a:srgbClr val="7030A0"/>
                </a:solidFill>
              </a:rPr>
              <a:t>         +</a:t>
            </a:r>
          </a:p>
          <a:p>
            <a:endParaRPr lang="en-US" sz="2400" u="sng" dirty="0">
              <a:solidFill>
                <a:srgbClr val="7030A0"/>
              </a:solidFill>
            </a:endParaRPr>
          </a:p>
          <a:p>
            <a:r>
              <a:rPr lang="en-US" sz="2400" u="sng" dirty="0">
                <a:solidFill>
                  <a:srgbClr val="7030A0"/>
                </a:solidFill>
              </a:rPr>
              <a:t>Non-Finance Companies</a:t>
            </a:r>
            <a:r>
              <a:rPr lang="en-US" sz="2400" dirty="0">
                <a:solidFill>
                  <a:srgbClr val="7030A0"/>
                </a:solidFill>
              </a:rPr>
              <a:t> </a:t>
            </a:r>
            <a:r>
              <a:rPr lang="en-US" sz="2400" dirty="0">
                <a:solidFill>
                  <a:schemeClr val="bg1"/>
                </a:solidFill>
              </a:rPr>
              <a:t>that do Finance.</a:t>
            </a:r>
          </a:p>
        </p:txBody>
      </p:sp>
      <p:sp>
        <p:nvSpPr>
          <p:cNvPr id="10" name="TextBox 9">
            <a:extLst>
              <a:ext uri="{FF2B5EF4-FFF2-40B4-BE49-F238E27FC236}">
                <a16:creationId xmlns:a16="http://schemas.microsoft.com/office/drawing/2014/main" id="{B0477A3A-56A7-461A-B896-1A41E6E094CD}"/>
              </a:ext>
            </a:extLst>
          </p:cNvPr>
          <p:cNvSpPr txBox="1"/>
          <p:nvPr/>
        </p:nvSpPr>
        <p:spPr>
          <a:xfrm>
            <a:off x="3864427" y="4516118"/>
            <a:ext cx="2762554" cy="923330"/>
          </a:xfrm>
          <a:prstGeom prst="rect">
            <a:avLst/>
          </a:prstGeom>
          <a:noFill/>
        </p:spPr>
        <p:txBody>
          <a:bodyPr wrap="square" rtlCol="0">
            <a:spAutoFit/>
          </a:bodyPr>
          <a:lstStyle/>
          <a:p>
            <a:r>
              <a:rPr lang="en-US" dirty="0">
                <a:solidFill>
                  <a:schemeClr val="bg1"/>
                </a:solidFill>
              </a:rPr>
              <a:t>An </a:t>
            </a:r>
            <a:r>
              <a:rPr lang="en-US" u="sng" dirty="0">
                <a:solidFill>
                  <a:schemeClr val="accent2">
                    <a:lumMod val="50000"/>
                  </a:schemeClr>
                </a:solidFill>
              </a:rPr>
              <a:t>Unregulated Finance Company</a:t>
            </a:r>
            <a:r>
              <a:rPr lang="en-US" dirty="0">
                <a:solidFill>
                  <a:schemeClr val="accent2">
                    <a:lumMod val="50000"/>
                  </a:schemeClr>
                </a:solidFill>
              </a:rPr>
              <a:t> </a:t>
            </a:r>
            <a:r>
              <a:rPr lang="en-US" dirty="0">
                <a:solidFill>
                  <a:schemeClr val="bg1"/>
                </a:solidFill>
              </a:rPr>
              <a:t>using new technology.</a:t>
            </a:r>
          </a:p>
        </p:txBody>
      </p:sp>
      <p:sp>
        <p:nvSpPr>
          <p:cNvPr id="11" name="TextBox 10">
            <a:extLst>
              <a:ext uri="{FF2B5EF4-FFF2-40B4-BE49-F238E27FC236}">
                <a16:creationId xmlns:a16="http://schemas.microsoft.com/office/drawing/2014/main" id="{F51B41C4-9EDD-4213-A4B7-94B07EC870F8}"/>
              </a:ext>
            </a:extLst>
          </p:cNvPr>
          <p:cNvSpPr txBox="1"/>
          <p:nvPr/>
        </p:nvSpPr>
        <p:spPr>
          <a:xfrm>
            <a:off x="666750" y="4771410"/>
            <a:ext cx="2467660" cy="830997"/>
          </a:xfrm>
          <a:prstGeom prst="rect">
            <a:avLst/>
          </a:prstGeom>
          <a:solidFill>
            <a:schemeClr val="bg1"/>
          </a:solidFill>
        </p:spPr>
        <p:txBody>
          <a:bodyPr wrap="square" rtlCol="0">
            <a:spAutoFit/>
          </a:bodyPr>
          <a:lstStyle/>
          <a:p>
            <a:r>
              <a:rPr lang="en-US" sz="2400" u="sng" dirty="0">
                <a:solidFill>
                  <a:schemeClr val="bg1"/>
                </a:solidFill>
              </a:rPr>
              <a:t>A way </a:t>
            </a:r>
            <a:r>
              <a:rPr lang="en-US" sz="2400" dirty="0">
                <a:solidFill>
                  <a:schemeClr val="bg1"/>
                </a:solidFill>
              </a:rPr>
              <a:t>of doing </a:t>
            </a:r>
            <a:r>
              <a:rPr lang="en-US" sz="2400" u="sng" dirty="0">
                <a:solidFill>
                  <a:schemeClr val="accent3">
                    <a:lumMod val="75000"/>
                  </a:schemeClr>
                </a:solidFill>
              </a:rPr>
              <a:t>Transactions</a:t>
            </a:r>
          </a:p>
        </p:txBody>
      </p:sp>
      <p:sp>
        <p:nvSpPr>
          <p:cNvPr id="12" name="TextBox 11">
            <a:extLst>
              <a:ext uri="{FF2B5EF4-FFF2-40B4-BE49-F238E27FC236}">
                <a16:creationId xmlns:a16="http://schemas.microsoft.com/office/drawing/2014/main" id="{6DFA6DD2-0CA7-40D4-9866-D7FA727448D0}"/>
              </a:ext>
            </a:extLst>
          </p:cNvPr>
          <p:cNvSpPr txBox="1"/>
          <p:nvPr/>
        </p:nvSpPr>
        <p:spPr>
          <a:xfrm>
            <a:off x="1669711" y="5901682"/>
            <a:ext cx="7947932" cy="461665"/>
          </a:xfrm>
          <a:prstGeom prst="rect">
            <a:avLst/>
          </a:prstGeom>
          <a:noFill/>
        </p:spPr>
        <p:txBody>
          <a:bodyPr wrap="square" rtlCol="0">
            <a:spAutoFit/>
          </a:bodyPr>
          <a:lstStyle/>
          <a:p>
            <a:r>
              <a:rPr lang="en-US" sz="2400" b="1" u="sng" dirty="0">
                <a:solidFill>
                  <a:srgbClr val="002060"/>
                </a:solidFill>
              </a:rPr>
              <a:t>Financial Innovation</a:t>
            </a:r>
            <a:r>
              <a:rPr lang="en-US" sz="2400" b="1" dirty="0">
                <a:solidFill>
                  <a:srgbClr val="002060"/>
                </a:solidFill>
              </a:rPr>
              <a:t> </a:t>
            </a:r>
            <a:r>
              <a:rPr lang="en-US" sz="2400" b="1" dirty="0">
                <a:solidFill>
                  <a:schemeClr val="bg1"/>
                </a:solidFill>
              </a:rPr>
              <a:t>&amp; Unregulated Companies</a:t>
            </a:r>
          </a:p>
        </p:txBody>
      </p:sp>
      <p:sp>
        <p:nvSpPr>
          <p:cNvPr id="13" name="TextBox 12">
            <a:extLst>
              <a:ext uri="{FF2B5EF4-FFF2-40B4-BE49-F238E27FC236}">
                <a16:creationId xmlns:a16="http://schemas.microsoft.com/office/drawing/2014/main" id="{BDFCBC9E-07D8-4440-8A92-6DDB81160474}"/>
              </a:ext>
            </a:extLst>
          </p:cNvPr>
          <p:cNvSpPr txBox="1"/>
          <p:nvPr/>
        </p:nvSpPr>
        <p:spPr>
          <a:xfrm>
            <a:off x="7048317" y="5058247"/>
            <a:ext cx="3729717" cy="461665"/>
          </a:xfrm>
          <a:prstGeom prst="rect">
            <a:avLst/>
          </a:prstGeom>
          <a:solidFill>
            <a:schemeClr val="bg1"/>
          </a:solidFill>
        </p:spPr>
        <p:txBody>
          <a:bodyPr wrap="square" rtlCol="0">
            <a:spAutoFit/>
          </a:bodyPr>
          <a:lstStyle/>
          <a:p>
            <a:r>
              <a:rPr lang="en-US" sz="2400" b="1" dirty="0">
                <a:solidFill>
                  <a:schemeClr val="bg1"/>
                </a:solidFill>
              </a:rPr>
              <a:t>High Impact </a:t>
            </a:r>
            <a:r>
              <a:rPr lang="en-US" sz="2400" b="1" u="sng" dirty="0">
                <a:solidFill>
                  <a:schemeClr val="accent6"/>
                </a:solidFill>
              </a:rPr>
              <a:t>Innovation</a:t>
            </a:r>
          </a:p>
        </p:txBody>
      </p:sp>
    </p:spTree>
    <p:extLst>
      <p:ext uri="{BB962C8B-B14F-4D97-AF65-F5344CB8AC3E}">
        <p14:creationId xmlns:p14="http://schemas.microsoft.com/office/powerpoint/2010/main" val="22769222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5D0440-638A-479C-B45B-AD5CEA58F359}"/>
              </a:ext>
            </a:extLst>
          </p:cNvPr>
          <p:cNvSpPr>
            <a:spLocks noGrp="1"/>
          </p:cNvSpPr>
          <p:nvPr>
            <p:ph idx="1"/>
          </p:nvPr>
        </p:nvSpPr>
        <p:spPr>
          <a:xfrm>
            <a:off x="683079" y="890814"/>
            <a:ext cx="10515600" cy="4351338"/>
          </a:xfrm>
        </p:spPr>
        <p:txBody>
          <a:bodyPr>
            <a:normAutofit/>
          </a:bodyPr>
          <a:lstStyle/>
          <a:p>
            <a:r>
              <a:rPr lang="en-US" sz="4400" dirty="0"/>
              <a:t>Did we miss any?</a:t>
            </a:r>
          </a:p>
          <a:p>
            <a:endParaRPr lang="en-US" sz="4400" dirty="0"/>
          </a:p>
          <a:p>
            <a:pPr marL="0" indent="0">
              <a:buNone/>
            </a:pPr>
            <a:endParaRPr lang="en-US" sz="4400" dirty="0"/>
          </a:p>
        </p:txBody>
      </p:sp>
    </p:spTree>
    <p:extLst>
      <p:ext uri="{BB962C8B-B14F-4D97-AF65-F5344CB8AC3E}">
        <p14:creationId xmlns:p14="http://schemas.microsoft.com/office/powerpoint/2010/main" val="2644051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5D0440-638A-479C-B45B-AD5CEA58F359}"/>
              </a:ext>
            </a:extLst>
          </p:cNvPr>
          <p:cNvSpPr>
            <a:spLocks noGrp="1"/>
          </p:cNvSpPr>
          <p:nvPr>
            <p:ph idx="1"/>
          </p:nvPr>
        </p:nvSpPr>
        <p:spPr>
          <a:xfrm>
            <a:off x="683079" y="890814"/>
            <a:ext cx="10515600" cy="4351338"/>
          </a:xfrm>
        </p:spPr>
        <p:txBody>
          <a:bodyPr>
            <a:normAutofit/>
          </a:bodyPr>
          <a:lstStyle/>
          <a:p>
            <a:r>
              <a:rPr lang="en-US" sz="4400" dirty="0"/>
              <a:t>Did we miss any?</a:t>
            </a:r>
          </a:p>
          <a:p>
            <a:endParaRPr lang="en-US" sz="4400" dirty="0"/>
          </a:p>
          <a:p>
            <a:endParaRPr lang="en-US" sz="4400" dirty="0"/>
          </a:p>
          <a:p>
            <a:r>
              <a:rPr lang="en-US" sz="4400" dirty="0"/>
              <a:t>Do you agree with them all?</a:t>
            </a:r>
          </a:p>
        </p:txBody>
      </p:sp>
    </p:spTree>
    <p:extLst>
      <p:ext uri="{BB962C8B-B14F-4D97-AF65-F5344CB8AC3E}">
        <p14:creationId xmlns:p14="http://schemas.microsoft.com/office/powerpoint/2010/main" val="22464862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E8932-1601-428E-A477-989DCE02ACF9}"/>
              </a:ext>
            </a:extLst>
          </p:cNvPr>
          <p:cNvSpPr>
            <a:spLocks noGrp="1"/>
          </p:cNvSpPr>
          <p:nvPr>
            <p:ph type="title"/>
          </p:nvPr>
        </p:nvSpPr>
        <p:spPr/>
        <p:txBody>
          <a:bodyPr/>
          <a:lstStyle/>
          <a:p>
            <a:r>
              <a:rPr lang="en-US" dirty="0"/>
              <a:t>History of Fintech</a:t>
            </a:r>
          </a:p>
        </p:txBody>
      </p:sp>
      <p:sp>
        <p:nvSpPr>
          <p:cNvPr id="3" name="Content Placeholder 2">
            <a:extLst>
              <a:ext uri="{FF2B5EF4-FFF2-40B4-BE49-F238E27FC236}">
                <a16:creationId xmlns:a16="http://schemas.microsoft.com/office/drawing/2014/main" id="{C703B5B5-5AD6-4E4C-B738-93F6584A301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051498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E8932-1601-428E-A477-989DCE02ACF9}"/>
              </a:ext>
            </a:extLst>
          </p:cNvPr>
          <p:cNvSpPr>
            <a:spLocks noGrp="1"/>
          </p:cNvSpPr>
          <p:nvPr>
            <p:ph type="title"/>
          </p:nvPr>
        </p:nvSpPr>
        <p:spPr/>
        <p:txBody>
          <a:bodyPr/>
          <a:lstStyle/>
          <a:p>
            <a:r>
              <a:rPr lang="en-US" dirty="0"/>
              <a:t>History </a:t>
            </a:r>
            <a:r>
              <a:rPr lang="en-US"/>
              <a:t>of Fintech</a:t>
            </a:r>
          </a:p>
        </p:txBody>
      </p:sp>
      <p:sp>
        <p:nvSpPr>
          <p:cNvPr id="3" name="Content Placeholder 2">
            <a:extLst>
              <a:ext uri="{FF2B5EF4-FFF2-40B4-BE49-F238E27FC236}">
                <a16:creationId xmlns:a16="http://schemas.microsoft.com/office/drawing/2014/main" id="{C703B5B5-5AD6-4E4C-B738-93F6584A301E}"/>
              </a:ext>
            </a:extLst>
          </p:cNvPr>
          <p:cNvSpPr>
            <a:spLocks noGrp="1"/>
          </p:cNvSpPr>
          <p:nvPr>
            <p:ph idx="1"/>
          </p:nvPr>
        </p:nvSpPr>
        <p:spPr/>
        <p:txBody>
          <a:bodyPr/>
          <a:lstStyle/>
          <a:p>
            <a:r>
              <a:rPr lang="en-US" dirty="0"/>
              <a:t>Douglas </a:t>
            </a:r>
            <a:r>
              <a:rPr lang="en-US" dirty="0" err="1"/>
              <a:t>Anwer</a:t>
            </a:r>
            <a:r>
              <a:rPr lang="en-US" dirty="0"/>
              <a:t> and Fintech 1.0, 2.0, 3.0</a:t>
            </a:r>
          </a:p>
          <a:p>
            <a:pPr marL="0" indent="0">
              <a:buNone/>
            </a:pPr>
            <a:endParaRPr lang="en-US" dirty="0"/>
          </a:p>
          <a:p>
            <a:pPr marL="0" indent="0">
              <a:buNone/>
            </a:pPr>
            <a:endParaRPr lang="en-US" dirty="0"/>
          </a:p>
          <a:p>
            <a:r>
              <a:rPr lang="en-US" dirty="0"/>
              <a:t>Ancient Fintech</a:t>
            </a:r>
          </a:p>
          <a:p>
            <a:endParaRPr lang="en-US" dirty="0"/>
          </a:p>
          <a:p>
            <a:endParaRPr lang="en-US" dirty="0"/>
          </a:p>
          <a:p>
            <a:r>
              <a:rPr lang="en-US" dirty="0"/>
              <a:t>Fintech into the Future </a:t>
            </a:r>
            <a:r>
              <a:rPr lang="en-US" sz="1600" b="0" i="0" dirty="0">
                <a:solidFill>
                  <a:srgbClr val="1A0DAB"/>
                </a:solidFill>
                <a:effectLst/>
                <a:latin typeface="arial" panose="020B0604020202020204" pitchFamily="34" charset="0"/>
              </a:rPr>
              <a:t>🚀</a:t>
            </a:r>
            <a:endParaRPr lang="en-US" b="0" i="0" dirty="0">
              <a:solidFill>
                <a:srgbClr val="1A0DAB"/>
              </a:solidFill>
              <a:effectLst/>
              <a:latin typeface="arial" panose="020B0604020202020204" pitchFamily="34" charset="0"/>
              <a:hlinkClick r:id="rId2"/>
            </a:endParaRPr>
          </a:p>
          <a:p>
            <a:endParaRPr lang="en-US" dirty="0"/>
          </a:p>
        </p:txBody>
      </p:sp>
    </p:spTree>
    <p:extLst>
      <p:ext uri="{BB962C8B-B14F-4D97-AF65-F5344CB8AC3E}">
        <p14:creationId xmlns:p14="http://schemas.microsoft.com/office/powerpoint/2010/main" val="42782458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731C-215B-49B7-8AA8-52E6C46F467B}"/>
              </a:ext>
            </a:extLst>
          </p:cNvPr>
          <p:cNvSpPr>
            <a:spLocks noGrp="1"/>
          </p:cNvSpPr>
          <p:nvPr>
            <p:ph type="title"/>
          </p:nvPr>
        </p:nvSpPr>
        <p:spPr/>
        <p:txBody>
          <a:bodyPr/>
          <a:lstStyle/>
          <a:p>
            <a:r>
              <a:rPr lang="en-US" dirty="0"/>
              <a:t>FinTech 1.0, 2.0, 3.0</a:t>
            </a:r>
          </a:p>
        </p:txBody>
      </p:sp>
      <p:sp>
        <p:nvSpPr>
          <p:cNvPr id="3" name="Content Placeholder 2">
            <a:extLst>
              <a:ext uri="{FF2B5EF4-FFF2-40B4-BE49-F238E27FC236}">
                <a16:creationId xmlns:a16="http://schemas.microsoft.com/office/drawing/2014/main" id="{ACB040C9-D474-42E3-909B-C0AF11CBADE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594309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731C-215B-49B7-8AA8-52E6C46F467B}"/>
              </a:ext>
            </a:extLst>
          </p:cNvPr>
          <p:cNvSpPr>
            <a:spLocks noGrp="1"/>
          </p:cNvSpPr>
          <p:nvPr>
            <p:ph type="title"/>
          </p:nvPr>
        </p:nvSpPr>
        <p:spPr/>
        <p:txBody>
          <a:bodyPr/>
          <a:lstStyle/>
          <a:p>
            <a:r>
              <a:rPr lang="en-US" dirty="0"/>
              <a:t>FinTech 1.0, 2.0, 3.0</a:t>
            </a:r>
          </a:p>
        </p:txBody>
      </p:sp>
      <p:pic>
        <p:nvPicPr>
          <p:cNvPr id="1026" name="Picture 2">
            <a:extLst>
              <a:ext uri="{FF2B5EF4-FFF2-40B4-BE49-F238E27FC236}">
                <a16:creationId xmlns:a16="http://schemas.microsoft.com/office/drawing/2014/main" id="{32772B3E-D56F-42E0-BDE7-D8B8D6940E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43755" y="1825625"/>
            <a:ext cx="7104489" cy="43513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4A9BAA6-860A-463B-8721-857480D2DA3C}"/>
              </a:ext>
            </a:extLst>
          </p:cNvPr>
          <p:cNvSpPr txBox="1"/>
          <p:nvPr/>
        </p:nvSpPr>
        <p:spPr>
          <a:xfrm>
            <a:off x="910318" y="6402391"/>
            <a:ext cx="12577081" cy="276999"/>
          </a:xfrm>
          <a:prstGeom prst="rect">
            <a:avLst/>
          </a:prstGeom>
          <a:noFill/>
        </p:spPr>
        <p:txBody>
          <a:bodyPr wrap="square">
            <a:spAutoFit/>
          </a:bodyPr>
          <a:lstStyle/>
          <a:p>
            <a:r>
              <a:rPr lang="en-CA" sz="1200" b="0" i="0" dirty="0">
                <a:solidFill>
                  <a:srgbClr val="505050"/>
                </a:solidFill>
                <a:effectLst/>
                <a:latin typeface="Gotham-Rounded-Book"/>
              </a:rPr>
              <a:t>A, Douglas, et al. (2015). </a:t>
            </a:r>
            <a:r>
              <a:rPr lang="en-CA" sz="1200" b="1" i="0" dirty="0">
                <a:solidFill>
                  <a:srgbClr val="505050"/>
                </a:solidFill>
                <a:effectLst/>
                <a:latin typeface="Gotham-Rounded-Book"/>
              </a:rPr>
              <a:t>The Evolution of Fintech: A New Post-Crisis Paradigm?</a:t>
            </a:r>
            <a:r>
              <a:rPr lang="en-CA" sz="1200" b="0" i="0" dirty="0">
                <a:solidFill>
                  <a:srgbClr val="505050"/>
                </a:solidFill>
                <a:effectLst/>
                <a:latin typeface="Gotham-Rounded-Book"/>
              </a:rPr>
              <a:t>. UHK Faculty of Law Research Paper No. 047. </a:t>
            </a:r>
            <a:r>
              <a:rPr lang="en-CA" sz="1200" b="0" i="0" u="none" strike="noStrike" dirty="0">
                <a:solidFill>
                  <a:srgbClr val="009AC7"/>
                </a:solidFill>
                <a:effectLst/>
                <a:latin typeface="Gotham-Rounded-Book"/>
                <a:hlinkClick r:id="rId3"/>
              </a:rPr>
              <a:t>http://dx.doi.org/10.2139/ssrn.2676553</a:t>
            </a:r>
            <a:r>
              <a:rPr lang="en-CA" sz="1200" b="0" i="0" dirty="0">
                <a:solidFill>
                  <a:srgbClr val="505050"/>
                </a:solidFill>
                <a:effectLst/>
                <a:latin typeface="Gotham-Rounded-Book"/>
              </a:rPr>
              <a:t> </a:t>
            </a:r>
            <a:endParaRPr lang="en-US" sz="1200" dirty="0"/>
          </a:p>
        </p:txBody>
      </p:sp>
    </p:spTree>
    <p:extLst>
      <p:ext uri="{BB962C8B-B14F-4D97-AF65-F5344CB8AC3E}">
        <p14:creationId xmlns:p14="http://schemas.microsoft.com/office/powerpoint/2010/main" val="25200434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731C-215B-49B7-8AA8-52E6C46F467B}"/>
              </a:ext>
            </a:extLst>
          </p:cNvPr>
          <p:cNvSpPr>
            <a:spLocks noGrp="1"/>
          </p:cNvSpPr>
          <p:nvPr>
            <p:ph type="title"/>
          </p:nvPr>
        </p:nvSpPr>
        <p:spPr/>
        <p:txBody>
          <a:bodyPr/>
          <a:lstStyle/>
          <a:p>
            <a:r>
              <a:rPr lang="en-US" dirty="0"/>
              <a:t>FinTech 1.0, 2.0, 3.0</a:t>
            </a:r>
          </a:p>
        </p:txBody>
      </p:sp>
      <p:pic>
        <p:nvPicPr>
          <p:cNvPr id="5" name="Picture 4">
            <a:extLst>
              <a:ext uri="{FF2B5EF4-FFF2-40B4-BE49-F238E27FC236}">
                <a16:creationId xmlns:a16="http://schemas.microsoft.com/office/drawing/2014/main" id="{C48295A6-58C7-4C24-807A-1F0B8914C44C}"/>
              </a:ext>
            </a:extLst>
          </p:cNvPr>
          <p:cNvPicPr>
            <a:picLocks noChangeAspect="1"/>
          </p:cNvPicPr>
          <p:nvPr/>
        </p:nvPicPr>
        <p:blipFill>
          <a:blip r:embed="rId2"/>
          <a:stretch>
            <a:fillRect/>
          </a:stretch>
        </p:blipFill>
        <p:spPr>
          <a:xfrm>
            <a:off x="1494063" y="1340386"/>
            <a:ext cx="8677275" cy="4770623"/>
          </a:xfrm>
          <a:prstGeom prst="rect">
            <a:avLst/>
          </a:prstGeom>
        </p:spPr>
      </p:pic>
      <p:sp>
        <p:nvSpPr>
          <p:cNvPr id="7" name="TextBox 6">
            <a:extLst>
              <a:ext uri="{FF2B5EF4-FFF2-40B4-BE49-F238E27FC236}">
                <a16:creationId xmlns:a16="http://schemas.microsoft.com/office/drawing/2014/main" id="{E9A9E586-02F7-423E-AE56-3E2296C9BFD3}"/>
              </a:ext>
            </a:extLst>
          </p:cNvPr>
          <p:cNvSpPr txBox="1"/>
          <p:nvPr/>
        </p:nvSpPr>
        <p:spPr>
          <a:xfrm>
            <a:off x="4760117" y="6488668"/>
            <a:ext cx="8861994" cy="369332"/>
          </a:xfrm>
          <a:prstGeom prst="rect">
            <a:avLst/>
          </a:prstGeom>
          <a:noFill/>
        </p:spPr>
        <p:txBody>
          <a:bodyPr wrap="square">
            <a:spAutoFit/>
          </a:bodyPr>
          <a:lstStyle/>
          <a:p>
            <a:r>
              <a:rPr lang="en-CA" dirty="0">
                <a:hlinkClick r:id="rId3"/>
              </a:rPr>
              <a:t>law.unimelb.edu.au: D </a:t>
            </a:r>
            <a:r>
              <a:rPr lang="en-CA" dirty="0" err="1">
                <a:hlinkClick r:id="rId3"/>
              </a:rPr>
              <a:t>Arner</a:t>
            </a:r>
            <a:r>
              <a:rPr lang="en-CA" dirty="0">
                <a:hlinkClick r:id="rId3"/>
              </a:rPr>
              <a:t> FinTech-Evolution Melbourne June-2016 Slides</a:t>
            </a:r>
            <a:endParaRPr lang="en-US" dirty="0"/>
          </a:p>
        </p:txBody>
      </p:sp>
      <p:sp>
        <p:nvSpPr>
          <p:cNvPr id="8" name="Rectangle 7">
            <a:extLst>
              <a:ext uri="{FF2B5EF4-FFF2-40B4-BE49-F238E27FC236}">
                <a16:creationId xmlns:a16="http://schemas.microsoft.com/office/drawing/2014/main" id="{B8733B07-8663-4273-870C-F040F6225FFA}"/>
              </a:ext>
            </a:extLst>
          </p:cNvPr>
          <p:cNvSpPr/>
          <p:nvPr/>
        </p:nvSpPr>
        <p:spPr>
          <a:xfrm>
            <a:off x="3562004" y="3948545"/>
            <a:ext cx="6421582" cy="20324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3606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731C-215B-49B7-8AA8-52E6C46F467B}"/>
              </a:ext>
            </a:extLst>
          </p:cNvPr>
          <p:cNvSpPr>
            <a:spLocks noGrp="1"/>
          </p:cNvSpPr>
          <p:nvPr>
            <p:ph type="title"/>
          </p:nvPr>
        </p:nvSpPr>
        <p:spPr/>
        <p:txBody>
          <a:bodyPr/>
          <a:lstStyle/>
          <a:p>
            <a:r>
              <a:rPr lang="en-US" dirty="0"/>
              <a:t>FinTech 1.0</a:t>
            </a:r>
          </a:p>
        </p:txBody>
      </p:sp>
      <p:sp>
        <p:nvSpPr>
          <p:cNvPr id="7" name="TextBox 6">
            <a:extLst>
              <a:ext uri="{FF2B5EF4-FFF2-40B4-BE49-F238E27FC236}">
                <a16:creationId xmlns:a16="http://schemas.microsoft.com/office/drawing/2014/main" id="{E9A9E586-02F7-423E-AE56-3E2296C9BFD3}"/>
              </a:ext>
            </a:extLst>
          </p:cNvPr>
          <p:cNvSpPr txBox="1"/>
          <p:nvPr/>
        </p:nvSpPr>
        <p:spPr>
          <a:xfrm>
            <a:off x="4760117" y="6488668"/>
            <a:ext cx="8861994" cy="369332"/>
          </a:xfrm>
          <a:prstGeom prst="rect">
            <a:avLst/>
          </a:prstGeom>
          <a:noFill/>
        </p:spPr>
        <p:txBody>
          <a:bodyPr wrap="square">
            <a:spAutoFit/>
          </a:bodyPr>
          <a:lstStyle/>
          <a:p>
            <a:r>
              <a:rPr lang="en-CA" dirty="0">
                <a:hlinkClick r:id="rId2"/>
              </a:rPr>
              <a:t>law.unimelb.edu.au: D </a:t>
            </a:r>
            <a:r>
              <a:rPr lang="en-CA" dirty="0" err="1">
                <a:hlinkClick r:id="rId2"/>
              </a:rPr>
              <a:t>Arner</a:t>
            </a:r>
            <a:r>
              <a:rPr lang="en-CA" dirty="0">
                <a:hlinkClick r:id="rId2"/>
              </a:rPr>
              <a:t> FinTech-Evolution Melbourne June-2016 Slides</a:t>
            </a:r>
            <a:endParaRPr lang="en-US" dirty="0"/>
          </a:p>
        </p:txBody>
      </p:sp>
      <p:pic>
        <p:nvPicPr>
          <p:cNvPr id="4" name="Picture 3">
            <a:extLst>
              <a:ext uri="{FF2B5EF4-FFF2-40B4-BE49-F238E27FC236}">
                <a16:creationId xmlns:a16="http://schemas.microsoft.com/office/drawing/2014/main" id="{01A42C63-4840-4F82-8ED6-EA914CC415C1}"/>
              </a:ext>
            </a:extLst>
          </p:cNvPr>
          <p:cNvPicPr>
            <a:picLocks noChangeAspect="1"/>
          </p:cNvPicPr>
          <p:nvPr/>
        </p:nvPicPr>
        <p:blipFill>
          <a:blip r:embed="rId3"/>
          <a:stretch>
            <a:fillRect/>
          </a:stretch>
        </p:blipFill>
        <p:spPr>
          <a:xfrm>
            <a:off x="1637013" y="1690688"/>
            <a:ext cx="8281851" cy="4315464"/>
          </a:xfrm>
          <a:prstGeom prst="rect">
            <a:avLst/>
          </a:prstGeom>
        </p:spPr>
      </p:pic>
    </p:spTree>
    <p:extLst>
      <p:ext uri="{BB962C8B-B14F-4D97-AF65-F5344CB8AC3E}">
        <p14:creationId xmlns:p14="http://schemas.microsoft.com/office/powerpoint/2010/main" val="3422791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27C0FD4-456C-4CCF-B365-19702C3F63BE}"/>
              </a:ext>
            </a:extLst>
          </p:cNvPr>
          <p:cNvSpPr>
            <a:spLocks noGrp="1"/>
          </p:cNvSpPr>
          <p:nvPr>
            <p:ph sz="half" idx="1"/>
          </p:nvPr>
        </p:nvSpPr>
        <p:spPr>
          <a:xfrm>
            <a:off x="838200" y="2540211"/>
            <a:ext cx="5379720" cy="3636751"/>
          </a:xfrm>
        </p:spPr>
        <p:txBody>
          <a:bodyPr>
            <a:normAutofit/>
          </a:bodyPr>
          <a:lstStyle/>
          <a:p>
            <a:pPr marL="0" indent="0">
              <a:buNone/>
            </a:pPr>
            <a:r>
              <a:rPr lang="en-US" dirty="0"/>
              <a:t>First 20 Minutes:</a:t>
            </a:r>
          </a:p>
          <a:p>
            <a:pPr marL="914400" lvl="1" indent="-457200">
              <a:buFont typeface="+mj-lt"/>
              <a:buAutoNum type="arabicPeriod"/>
            </a:pPr>
            <a:r>
              <a:rPr lang="en-US" dirty="0"/>
              <a:t>Google</a:t>
            </a:r>
          </a:p>
          <a:p>
            <a:pPr lvl="2"/>
            <a:r>
              <a:rPr lang="en-US" dirty="0"/>
              <a:t>Error messages</a:t>
            </a:r>
          </a:p>
          <a:p>
            <a:pPr lvl="2"/>
            <a:r>
              <a:rPr lang="en-US" dirty="0"/>
              <a:t>If your question has been asked before</a:t>
            </a:r>
          </a:p>
          <a:p>
            <a:pPr lvl="2"/>
            <a:r>
              <a:rPr lang="en-US" dirty="0"/>
              <a:t>“Best ways to”</a:t>
            </a:r>
          </a:p>
          <a:p>
            <a:pPr marL="914400" lvl="1" indent="-457200">
              <a:buFont typeface="+mj-lt"/>
              <a:buAutoNum type="arabicPeriod"/>
            </a:pPr>
            <a:r>
              <a:rPr lang="en-US" dirty="0"/>
              <a:t>Check the official documentation</a:t>
            </a:r>
          </a:p>
          <a:p>
            <a:pPr marL="914400" lvl="1" indent="-457200">
              <a:buFont typeface="+mj-lt"/>
              <a:buAutoNum type="arabicPeriod"/>
            </a:pPr>
            <a:r>
              <a:rPr lang="en-US" dirty="0"/>
              <a:t>Check “User Groups”</a:t>
            </a:r>
          </a:p>
          <a:p>
            <a:pPr marL="914400" lvl="1" indent="-457200">
              <a:buFont typeface="+mj-lt"/>
              <a:buAutoNum type="arabicPeriod"/>
            </a:pPr>
            <a:r>
              <a:rPr lang="en-US" dirty="0"/>
              <a:t>Ask a Group Member or Friend</a:t>
            </a:r>
          </a:p>
          <a:p>
            <a:pPr marL="914400" lvl="1" indent="-457200">
              <a:buFont typeface="+mj-lt"/>
              <a:buAutoNum type="arabicPeriod"/>
            </a:pPr>
            <a:r>
              <a:rPr lang="en-US" dirty="0"/>
              <a:t>“Rubber Ducky” Method</a:t>
            </a:r>
          </a:p>
        </p:txBody>
      </p:sp>
      <p:sp>
        <p:nvSpPr>
          <p:cNvPr id="8" name="Content Placeholder 7">
            <a:extLst>
              <a:ext uri="{FF2B5EF4-FFF2-40B4-BE49-F238E27FC236}">
                <a16:creationId xmlns:a16="http://schemas.microsoft.com/office/drawing/2014/main" id="{A9AE1F47-E7FB-4316-B87A-9B17268F3518}"/>
              </a:ext>
            </a:extLst>
          </p:cNvPr>
          <p:cNvSpPr>
            <a:spLocks noGrp="1"/>
          </p:cNvSpPr>
          <p:nvPr>
            <p:ph sz="half" idx="2"/>
          </p:nvPr>
        </p:nvSpPr>
        <p:spPr>
          <a:xfrm>
            <a:off x="6666411" y="2540211"/>
            <a:ext cx="5379719" cy="3636751"/>
          </a:xfrm>
        </p:spPr>
        <p:txBody>
          <a:bodyPr>
            <a:normAutofit/>
          </a:bodyPr>
          <a:lstStyle/>
          <a:p>
            <a:pPr marL="0" indent="0">
              <a:buNone/>
            </a:pPr>
            <a:r>
              <a:rPr lang="en-US" dirty="0"/>
              <a:t>After 20 Minutes:</a:t>
            </a:r>
          </a:p>
          <a:p>
            <a:pPr marL="971550" lvl="1" indent="-514350">
              <a:buFont typeface="+mj-lt"/>
              <a:buAutoNum type="arabicPeriod"/>
            </a:pPr>
            <a:r>
              <a:rPr lang="en-US" dirty="0"/>
              <a:t>Direct Message TA/Instructor in Slack</a:t>
            </a:r>
          </a:p>
          <a:p>
            <a:pPr marL="971550" lvl="1" indent="-514350">
              <a:buFont typeface="+mj-lt"/>
              <a:buAutoNum type="arabicPeriod"/>
            </a:pPr>
            <a:r>
              <a:rPr lang="en-US" dirty="0"/>
              <a:t>Message on Matter Most</a:t>
            </a:r>
          </a:p>
          <a:p>
            <a:pPr marL="971550" lvl="1" indent="-514350">
              <a:buFont typeface="+mj-lt"/>
              <a:buAutoNum type="arabicPeriod"/>
            </a:pPr>
            <a:r>
              <a:rPr lang="en-US" dirty="0"/>
              <a:t>Email Instructor or TA </a:t>
            </a:r>
          </a:p>
        </p:txBody>
      </p:sp>
      <p:pic>
        <p:nvPicPr>
          <p:cNvPr id="5" name="Picture 4">
            <a:extLst>
              <a:ext uri="{FF2B5EF4-FFF2-40B4-BE49-F238E27FC236}">
                <a16:creationId xmlns:a16="http://schemas.microsoft.com/office/drawing/2014/main" id="{30B40CAF-1382-4821-A94F-6EC64375B422}"/>
              </a:ext>
            </a:extLst>
          </p:cNvPr>
          <p:cNvPicPr>
            <a:picLocks noChangeAspect="1"/>
          </p:cNvPicPr>
          <p:nvPr/>
        </p:nvPicPr>
        <p:blipFill>
          <a:blip r:embed="rId2"/>
          <a:stretch>
            <a:fillRect/>
          </a:stretch>
        </p:blipFill>
        <p:spPr>
          <a:xfrm>
            <a:off x="3862251" y="113854"/>
            <a:ext cx="3287486" cy="2426358"/>
          </a:xfrm>
          <a:prstGeom prst="rect">
            <a:avLst/>
          </a:prstGeom>
        </p:spPr>
      </p:pic>
      <p:pic>
        <p:nvPicPr>
          <p:cNvPr id="1026" name="Picture 2" descr="Improve how you code: Understanding Rubber Duck Debugging">
            <a:extLst>
              <a:ext uri="{FF2B5EF4-FFF2-40B4-BE49-F238E27FC236}">
                <a16:creationId xmlns:a16="http://schemas.microsoft.com/office/drawing/2014/main" id="{DD5F7EA5-F203-48B8-B46F-DAC463166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8921" y="5758067"/>
            <a:ext cx="1117056" cy="83779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6E1564C-1969-497C-B28D-2CB864CDFA4A}"/>
              </a:ext>
            </a:extLst>
          </p:cNvPr>
          <p:cNvSpPr/>
          <p:nvPr/>
        </p:nvSpPr>
        <p:spPr>
          <a:xfrm>
            <a:off x="6588033" y="2352940"/>
            <a:ext cx="5312229" cy="22713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07448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731C-215B-49B7-8AA8-52E6C46F467B}"/>
              </a:ext>
            </a:extLst>
          </p:cNvPr>
          <p:cNvSpPr>
            <a:spLocks noGrp="1"/>
          </p:cNvSpPr>
          <p:nvPr>
            <p:ph type="title"/>
          </p:nvPr>
        </p:nvSpPr>
        <p:spPr/>
        <p:txBody>
          <a:bodyPr/>
          <a:lstStyle/>
          <a:p>
            <a:r>
              <a:rPr lang="en-US" dirty="0"/>
              <a:t>FinTech 1.0, 2.0, 3.0</a:t>
            </a:r>
          </a:p>
        </p:txBody>
      </p:sp>
      <p:pic>
        <p:nvPicPr>
          <p:cNvPr id="5" name="Picture 4">
            <a:extLst>
              <a:ext uri="{FF2B5EF4-FFF2-40B4-BE49-F238E27FC236}">
                <a16:creationId xmlns:a16="http://schemas.microsoft.com/office/drawing/2014/main" id="{C48295A6-58C7-4C24-807A-1F0B8914C44C}"/>
              </a:ext>
            </a:extLst>
          </p:cNvPr>
          <p:cNvPicPr>
            <a:picLocks noChangeAspect="1"/>
          </p:cNvPicPr>
          <p:nvPr/>
        </p:nvPicPr>
        <p:blipFill>
          <a:blip r:embed="rId2"/>
          <a:stretch>
            <a:fillRect/>
          </a:stretch>
        </p:blipFill>
        <p:spPr>
          <a:xfrm>
            <a:off x="1494063" y="1340386"/>
            <a:ext cx="8677275" cy="4770623"/>
          </a:xfrm>
          <a:prstGeom prst="rect">
            <a:avLst/>
          </a:prstGeom>
        </p:spPr>
      </p:pic>
      <p:sp>
        <p:nvSpPr>
          <p:cNvPr id="7" name="TextBox 6">
            <a:extLst>
              <a:ext uri="{FF2B5EF4-FFF2-40B4-BE49-F238E27FC236}">
                <a16:creationId xmlns:a16="http://schemas.microsoft.com/office/drawing/2014/main" id="{E9A9E586-02F7-423E-AE56-3E2296C9BFD3}"/>
              </a:ext>
            </a:extLst>
          </p:cNvPr>
          <p:cNvSpPr txBox="1"/>
          <p:nvPr/>
        </p:nvSpPr>
        <p:spPr>
          <a:xfrm>
            <a:off x="4760117" y="6488668"/>
            <a:ext cx="8861994" cy="369332"/>
          </a:xfrm>
          <a:prstGeom prst="rect">
            <a:avLst/>
          </a:prstGeom>
          <a:noFill/>
        </p:spPr>
        <p:txBody>
          <a:bodyPr wrap="square">
            <a:spAutoFit/>
          </a:bodyPr>
          <a:lstStyle/>
          <a:p>
            <a:r>
              <a:rPr lang="en-CA" dirty="0">
                <a:hlinkClick r:id="rId3"/>
              </a:rPr>
              <a:t>law.unimelb.edu.au: D </a:t>
            </a:r>
            <a:r>
              <a:rPr lang="en-CA" dirty="0" err="1">
                <a:hlinkClick r:id="rId3"/>
              </a:rPr>
              <a:t>Arner</a:t>
            </a:r>
            <a:r>
              <a:rPr lang="en-CA" dirty="0">
                <a:hlinkClick r:id="rId3"/>
              </a:rPr>
              <a:t> FinTech-Evolution Melbourne June-2016 Slides</a:t>
            </a:r>
            <a:endParaRPr lang="en-US" dirty="0"/>
          </a:p>
        </p:txBody>
      </p:sp>
      <p:sp>
        <p:nvSpPr>
          <p:cNvPr id="6" name="Rectangle 5">
            <a:extLst>
              <a:ext uri="{FF2B5EF4-FFF2-40B4-BE49-F238E27FC236}">
                <a16:creationId xmlns:a16="http://schemas.microsoft.com/office/drawing/2014/main" id="{F01950C4-8AB0-4E98-AE97-7584C123A761}"/>
              </a:ext>
            </a:extLst>
          </p:cNvPr>
          <p:cNvSpPr/>
          <p:nvPr/>
        </p:nvSpPr>
        <p:spPr>
          <a:xfrm>
            <a:off x="5216236" y="4006735"/>
            <a:ext cx="4767350" cy="1974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659E41B-1ADB-4851-A5C2-4A1BE8C20F50}"/>
              </a:ext>
            </a:extLst>
          </p:cNvPr>
          <p:cNvSpPr/>
          <p:nvPr/>
        </p:nvSpPr>
        <p:spPr>
          <a:xfrm>
            <a:off x="8370916" y="4006735"/>
            <a:ext cx="1612670" cy="1974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62686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731C-215B-49B7-8AA8-52E6C46F467B}"/>
              </a:ext>
            </a:extLst>
          </p:cNvPr>
          <p:cNvSpPr>
            <a:spLocks noGrp="1"/>
          </p:cNvSpPr>
          <p:nvPr>
            <p:ph type="title"/>
          </p:nvPr>
        </p:nvSpPr>
        <p:spPr/>
        <p:txBody>
          <a:bodyPr/>
          <a:lstStyle/>
          <a:p>
            <a:r>
              <a:rPr lang="en-US" dirty="0"/>
              <a:t>FinTech 2.0</a:t>
            </a:r>
          </a:p>
        </p:txBody>
      </p:sp>
      <p:sp>
        <p:nvSpPr>
          <p:cNvPr id="7" name="TextBox 6">
            <a:extLst>
              <a:ext uri="{FF2B5EF4-FFF2-40B4-BE49-F238E27FC236}">
                <a16:creationId xmlns:a16="http://schemas.microsoft.com/office/drawing/2014/main" id="{E9A9E586-02F7-423E-AE56-3E2296C9BFD3}"/>
              </a:ext>
            </a:extLst>
          </p:cNvPr>
          <p:cNvSpPr txBox="1"/>
          <p:nvPr/>
        </p:nvSpPr>
        <p:spPr>
          <a:xfrm>
            <a:off x="4760117" y="6488668"/>
            <a:ext cx="8861994" cy="369332"/>
          </a:xfrm>
          <a:prstGeom prst="rect">
            <a:avLst/>
          </a:prstGeom>
          <a:noFill/>
        </p:spPr>
        <p:txBody>
          <a:bodyPr wrap="square">
            <a:spAutoFit/>
          </a:bodyPr>
          <a:lstStyle/>
          <a:p>
            <a:r>
              <a:rPr lang="en-CA" dirty="0">
                <a:hlinkClick r:id="rId2"/>
              </a:rPr>
              <a:t>law.unimelb.edu.au: D </a:t>
            </a:r>
            <a:r>
              <a:rPr lang="en-CA" dirty="0" err="1">
                <a:hlinkClick r:id="rId2"/>
              </a:rPr>
              <a:t>Arner</a:t>
            </a:r>
            <a:r>
              <a:rPr lang="en-CA" dirty="0">
                <a:hlinkClick r:id="rId2"/>
              </a:rPr>
              <a:t> FinTech-Evolution Melbourne June-2016 Slides</a:t>
            </a:r>
            <a:endParaRPr lang="en-US" dirty="0"/>
          </a:p>
        </p:txBody>
      </p:sp>
      <p:pic>
        <p:nvPicPr>
          <p:cNvPr id="5" name="Picture 4">
            <a:extLst>
              <a:ext uri="{FF2B5EF4-FFF2-40B4-BE49-F238E27FC236}">
                <a16:creationId xmlns:a16="http://schemas.microsoft.com/office/drawing/2014/main" id="{411DC1A7-4B8F-4147-8EB4-BE408F8C93E7}"/>
              </a:ext>
            </a:extLst>
          </p:cNvPr>
          <p:cNvPicPr>
            <a:picLocks noChangeAspect="1"/>
          </p:cNvPicPr>
          <p:nvPr/>
        </p:nvPicPr>
        <p:blipFill>
          <a:blip r:embed="rId3"/>
          <a:stretch>
            <a:fillRect/>
          </a:stretch>
        </p:blipFill>
        <p:spPr>
          <a:xfrm>
            <a:off x="789709" y="1248388"/>
            <a:ext cx="9216044" cy="4992429"/>
          </a:xfrm>
          <a:prstGeom prst="rect">
            <a:avLst/>
          </a:prstGeom>
        </p:spPr>
      </p:pic>
    </p:spTree>
    <p:extLst>
      <p:ext uri="{BB962C8B-B14F-4D97-AF65-F5344CB8AC3E}">
        <p14:creationId xmlns:p14="http://schemas.microsoft.com/office/powerpoint/2010/main" val="35117550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731C-215B-49B7-8AA8-52E6C46F467B}"/>
              </a:ext>
            </a:extLst>
          </p:cNvPr>
          <p:cNvSpPr>
            <a:spLocks noGrp="1"/>
          </p:cNvSpPr>
          <p:nvPr>
            <p:ph type="title"/>
          </p:nvPr>
        </p:nvSpPr>
        <p:spPr/>
        <p:txBody>
          <a:bodyPr/>
          <a:lstStyle/>
          <a:p>
            <a:r>
              <a:rPr lang="en-US" dirty="0"/>
              <a:t>FinTech 1.0, 2.0, 3.0</a:t>
            </a:r>
          </a:p>
        </p:txBody>
      </p:sp>
      <p:pic>
        <p:nvPicPr>
          <p:cNvPr id="5" name="Picture 4">
            <a:extLst>
              <a:ext uri="{FF2B5EF4-FFF2-40B4-BE49-F238E27FC236}">
                <a16:creationId xmlns:a16="http://schemas.microsoft.com/office/drawing/2014/main" id="{C48295A6-58C7-4C24-807A-1F0B8914C44C}"/>
              </a:ext>
            </a:extLst>
          </p:cNvPr>
          <p:cNvPicPr>
            <a:picLocks noChangeAspect="1"/>
          </p:cNvPicPr>
          <p:nvPr/>
        </p:nvPicPr>
        <p:blipFill>
          <a:blip r:embed="rId2"/>
          <a:stretch>
            <a:fillRect/>
          </a:stretch>
        </p:blipFill>
        <p:spPr>
          <a:xfrm>
            <a:off x="1494063" y="1340386"/>
            <a:ext cx="8677275" cy="4770623"/>
          </a:xfrm>
          <a:prstGeom prst="rect">
            <a:avLst/>
          </a:prstGeom>
        </p:spPr>
      </p:pic>
      <p:sp>
        <p:nvSpPr>
          <p:cNvPr id="7" name="TextBox 6">
            <a:extLst>
              <a:ext uri="{FF2B5EF4-FFF2-40B4-BE49-F238E27FC236}">
                <a16:creationId xmlns:a16="http://schemas.microsoft.com/office/drawing/2014/main" id="{E9A9E586-02F7-423E-AE56-3E2296C9BFD3}"/>
              </a:ext>
            </a:extLst>
          </p:cNvPr>
          <p:cNvSpPr txBox="1"/>
          <p:nvPr/>
        </p:nvSpPr>
        <p:spPr>
          <a:xfrm>
            <a:off x="4760117" y="6488668"/>
            <a:ext cx="8861994" cy="369332"/>
          </a:xfrm>
          <a:prstGeom prst="rect">
            <a:avLst/>
          </a:prstGeom>
          <a:noFill/>
        </p:spPr>
        <p:txBody>
          <a:bodyPr wrap="square">
            <a:spAutoFit/>
          </a:bodyPr>
          <a:lstStyle/>
          <a:p>
            <a:r>
              <a:rPr lang="en-CA" dirty="0">
                <a:hlinkClick r:id="rId3"/>
              </a:rPr>
              <a:t>law.unimelb.edu.au: D </a:t>
            </a:r>
            <a:r>
              <a:rPr lang="en-CA" dirty="0" err="1">
                <a:hlinkClick r:id="rId3"/>
              </a:rPr>
              <a:t>Arner</a:t>
            </a:r>
            <a:r>
              <a:rPr lang="en-CA" dirty="0">
                <a:hlinkClick r:id="rId3"/>
              </a:rPr>
              <a:t> FinTech-Evolution Melbourne June-2016 Slides</a:t>
            </a:r>
            <a:endParaRPr lang="en-US" dirty="0"/>
          </a:p>
        </p:txBody>
      </p:sp>
      <p:sp>
        <p:nvSpPr>
          <p:cNvPr id="6" name="Rectangle 5">
            <a:extLst>
              <a:ext uri="{FF2B5EF4-FFF2-40B4-BE49-F238E27FC236}">
                <a16:creationId xmlns:a16="http://schemas.microsoft.com/office/drawing/2014/main" id="{F01950C4-8AB0-4E98-AE97-7584C123A761}"/>
              </a:ext>
            </a:extLst>
          </p:cNvPr>
          <p:cNvSpPr/>
          <p:nvPr/>
        </p:nvSpPr>
        <p:spPr>
          <a:xfrm>
            <a:off x="6508864" y="4006735"/>
            <a:ext cx="3474721" cy="1974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659E41B-1ADB-4851-A5C2-4A1BE8C20F50}"/>
              </a:ext>
            </a:extLst>
          </p:cNvPr>
          <p:cNvSpPr/>
          <p:nvPr/>
        </p:nvSpPr>
        <p:spPr>
          <a:xfrm>
            <a:off x="8343564" y="4006734"/>
            <a:ext cx="1612670" cy="1974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53605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731C-215B-49B7-8AA8-52E6C46F467B}"/>
              </a:ext>
            </a:extLst>
          </p:cNvPr>
          <p:cNvSpPr>
            <a:spLocks noGrp="1"/>
          </p:cNvSpPr>
          <p:nvPr>
            <p:ph type="title"/>
          </p:nvPr>
        </p:nvSpPr>
        <p:spPr/>
        <p:txBody>
          <a:bodyPr/>
          <a:lstStyle/>
          <a:p>
            <a:r>
              <a:rPr lang="en-US" dirty="0"/>
              <a:t>FinTech 2.0</a:t>
            </a:r>
          </a:p>
        </p:txBody>
      </p:sp>
      <p:sp>
        <p:nvSpPr>
          <p:cNvPr id="7" name="TextBox 6">
            <a:extLst>
              <a:ext uri="{FF2B5EF4-FFF2-40B4-BE49-F238E27FC236}">
                <a16:creationId xmlns:a16="http://schemas.microsoft.com/office/drawing/2014/main" id="{E9A9E586-02F7-423E-AE56-3E2296C9BFD3}"/>
              </a:ext>
            </a:extLst>
          </p:cNvPr>
          <p:cNvSpPr txBox="1"/>
          <p:nvPr/>
        </p:nvSpPr>
        <p:spPr>
          <a:xfrm>
            <a:off x="4760117" y="6488668"/>
            <a:ext cx="8861994" cy="369332"/>
          </a:xfrm>
          <a:prstGeom prst="rect">
            <a:avLst/>
          </a:prstGeom>
          <a:noFill/>
        </p:spPr>
        <p:txBody>
          <a:bodyPr wrap="square">
            <a:spAutoFit/>
          </a:bodyPr>
          <a:lstStyle/>
          <a:p>
            <a:r>
              <a:rPr lang="en-CA" dirty="0">
                <a:hlinkClick r:id="rId2"/>
              </a:rPr>
              <a:t>law.unimelb.edu.au: D </a:t>
            </a:r>
            <a:r>
              <a:rPr lang="en-CA" dirty="0" err="1">
                <a:hlinkClick r:id="rId2"/>
              </a:rPr>
              <a:t>Arner</a:t>
            </a:r>
            <a:r>
              <a:rPr lang="en-CA" dirty="0">
                <a:hlinkClick r:id="rId2"/>
              </a:rPr>
              <a:t> FinTech-Evolution Melbourne June-2016 Slides</a:t>
            </a:r>
            <a:endParaRPr lang="en-US" dirty="0"/>
          </a:p>
        </p:txBody>
      </p:sp>
      <p:pic>
        <p:nvPicPr>
          <p:cNvPr id="5" name="Picture 4">
            <a:extLst>
              <a:ext uri="{FF2B5EF4-FFF2-40B4-BE49-F238E27FC236}">
                <a16:creationId xmlns:a16="http://schemas.microsoft.com/office/drawing/2014/main" id="{19F36733-62F2-4B37-9EE4-AD68E5BBF999}"/>
              </a:ext>
            </a:extLst>
          </p:cNvPr>
          <p:cNvPicPr>
            <a:picLocks noChangeAspect="1"/>
          </p:cNvPicPr>
          <p:nvPr/>
        </p:nvPicPr>
        <p:blipFill>
          <a:blip r:embed="rId3"/>
          <a:stretch>
            <a:fillRect/>
          </a:stretch>
        </p:blipFill>
        <p:spPr>
          <a:xfrm>
            <a:off x="1683327" y="1474843"/>
            <a:ext cx="8097982" cy="4390733"/>
          </a:xfrm>
          <a:prstGeom prst="rect">
            <a:avLst/>
          </a:prstGeom>
        </p:spPr>
      </p:pic>
    </p:spTree>
    <p:extLst>
      <p:ext uri="{BB962C8B-B14F-4D97-AF65-F5344CB8AC3E}">
        <p14:creationId xmlns:p14="http://schemas.microsoft.com/office/powerpoint/2010/main" val="41561584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731C-215B-49B7-8AA8-52E6C46F467B}"/>
              </a:ext>
            </a:extLst>
          </p:cNvPr>
          <p:cNvSpPr>
            <a:spLocks noGrp="1"/>
          </p:cNvSpPr>
          <p:nvPr>
            <p:ph type="title"/>
          </p:nvPr>
        </p:nvSpPr>
        <p:spPr/>
        <p:txBody>
          <a:bodyPr/>
          <a:lstStyle/>
          <a:p>
            <a:r>
              <a:rPr lang="en-US" dirty="0"/>
              <a:t>FinTech 1.0, 2.0, 3.0</a:t>
            </a:r>
          </a:p>
        </p:txBody>
      </p:sp>
      <p:pic>
        <p:nvPicPr>
          <p:cNvPr id="5" name="Picture 4">
            <a:extLst>
              <a:ext uri="{FF2B5EF4-FFF2-40B4-BE49-F238E27FC236}">
                <a16:creationId xmlns:a16="http://schemas.microsoft.com/office/drawing/2014/main" id="{C48295A6-58C7-4C24-807A-1F0B8914C44C}"/>
              </a:ext>
            </a:extLst>
          </p:cNvPr>
          <p:cNvPicPr>
            <a:picLocks noChangeAspect="1"/>
          </p:cNvPicPr>
          <p:nvPr/>
        </p:nvPicPr>
        <p:blipFill>
          <a:blip r:embed="rId2"/>
          <a:stretch>
            <a:fillRect/>
          </a:stretch>
        </p:blipFill>
        <p:spPr>
          <a:xfrm>
            <a:off x="1494063" y="1340386"/>
            <a:ext cx="8677275" cy="4770623"/>
          </a:xfrm>
          <a:prstGeom prst="rect">
            <a:avLst/>
          </a:prstGeom>
        </p:spPr>
      </p:pic>
      <p:sp>
        <p:nvSpPr>
          <p:cNvPr id="7" name="TextBox 6">
            <a:extLst>
              <a:ext uri="{FF2B5EF4-FFF2-40B4-BE49-F238E27FC236}">
                <a16:creationId xmlns:a16="http://schemas.microsoft.com/office/drawing/2014/main" id="{E9A9E586-02F7-423E-AE56-3E2296C9BFD3}"/>
              </a:ext>
            </a:extLst>
          </p:cNvPr>
          <p:cNvSpPr txBox="1"/>
          <p:nvPr/>
        </p:nvSpPr>
        <p:spPr>
          <a:xfrm>
            <a:off x="4760117" y="6488668"/>
            <a:ext cx="8861994" cy="369332"/>
          </a:xfrm>
          <a:prstGeom prst="rect">
            <a:avLst/>
          </a:prstGeom>
          <a:noFill/>
        </p:spPr>
        <p:txBody>
          <a:bodyPr wrap="square">
            <a:spAutoFit/>
          </a:bodyPr>
          <a:lstStyle/>
          <a:p>
            <a:r>
              <a:rPr lang="en-CA" dirty="0">
                <a:hlinkClick r:id="rId3"/>
              </a:rPr>
              <a:t>law.unimelb.edu.au: D </a:t>
            </a:r>
            <a:r>
              <a:rPr lang="en-CA" dirty="0" err="1">
                <a:hlinkClick r:id="rId3"/>
              </a:rPr>
              <a:t>Arner</a:t>
            </a:r>
            <a:r>
              <a:rPr lang="en-CA" dirty="0">
                <a:hlinkClick r:id="rId3"/>
              </a:rPr>
              <a:t> FinTech-Evolution Melbourne June-2016 Slides</a:t>
            </a:r>
            <a:endParaRPr lang="en-US" dirty="0"/>
          </a:p>
        </p:txBody>
      </p:sp>
      <p:sp>
        <p:nvSpPr>
          <p:cNvPr id="6" name="Rectangle 5">
            <a:extLst>
              <a:ext uri="{FF2B5EF4-FFF2-40B4-BE49-F238E27FC236}">
                <a16:creationId xmlns:a16="http://schemas.microsoft.com/office/drawing/2014/main" id="{F01950C4-8AB0-4E98-AE97-7584C123A761}"/>
              </a:ext>
            </a:extLst>
          </p:cNvPr>
          <p:cNvSpPr/>
          <p:nvPr/>
        </p:nvSpPr>
        <p:spPr>
          <a:xfrm>
            <a:off x="8574578" y="5394959"/>
            <a:ext cx="1409008" cy="5860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659E41B-1ADB-4851-A5C2-4A1BE8C20F50}"/>
              </a:ext>
            </a:extLst>
          </p:cNvPr>
          <p:cNvSpPr/>
          <p:nvPr/>
        </p:nvSpPr>
        <p:spPr>
          <a:xfrm>
            <a:off x="8326938" y="4006734"/>
            <a:ext cx="1612670" cy="1974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262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731C-215B-49B7-8AA8-52E6C46F467B}"/>
              </a:ext>
            </a:extLst>
          </p:cNvPr>
          <p:cNvSpPr>
            <a:spLocks noGrp="1"/>
          </p:cNvSpPr>
          <p:nvPr>
            <p:ph type="title"/>
          </p:nvPr>
        </p:nvSpPr>
        <p:spPr/>
        <p:txBody>
          <a:bodyPr/>
          <a:lstStyle/>
          <a:p>
            <a:r>
              <a:rPr lang="en-US" dirty="0"/>
              <a:t>Ancient Fintech</a:t>
            </a:r>
          </a:p>
        </p:txBody>
      </p:sp>
      <p:sp>
        <p:nvSpPr>
          <p:cNvPr id="3" name="Content Placeholder 2">
            <a:extLst>
              <a:ext uri="{FF2B5EF4-FFF2-40B4-BE49-F238E27FC236}">
                <a16:creationId xmlns:a16="http://schemas.microsoft.com/office/drawing/2014/main" id="{ACB040C9-D474-42E3-909B-C0AF11CBADE7}"/>
              </a:ext>
            </a:extLst>
          </p:cNvPr>
          <p:cNvSpPr>
            <a:spLocks noGrp="1"/>
          </p:cNvSpPr>
          <p:nvPr>
            <p:ph idx="1"/>
          </p:nvPr>
        </p:nvSpPr>
        <p:spPr>
          <a:xfrm>
            <a:off x="838200" y="1825625"/>
            <a:ext cx="3652157" cy="4351338"/>
          </a:xfrm>
        </p:spPr>
        <p:txBody>
          <a:bodyPr/>
          <a:lstStyle/>
          <a:p>
            <a:pPr marL="0" indent="0">
              <a:buNone/>
            </a:pPr>
            <a:r>
              <a:rPr lang="en-US" dirty="0"/>
              <a:t>Can anyone guess </a:t>
            </a:r>
          </a:p>
          <a:p>
            <a:pPr marL="0" indent="0">
              <a:buNone/>
            </a:pPr>
            <a:r>
              <a:rPr lang="en-US" dirty="0"/>
              <a:t>what this was for?</a:t>
            </a:r>
          </a:p>
        </p:txBody>
      </p:sp>
      <p:pic>
        <p:nvPicPr>
          <p:cNvPr id="2052" name="Picture 4" descr="r/ArtefactPorn - The lebombo bone, a baboon's fibula with 29 notches discovered in South Africa dating between 44,200 and 43,000 years old. It's the oldest mathematical artifact in the world, and is thought to be a tally-bone, moon calendar and could relate to menstruation as well [1024x842]">
            <a:extLst>
              <a:ext uri="{FF2B5EF4-FFF2-40B4-BE49-F238E27FC236}">
                <a16:creationId xmlns:a16="http://schemas.microsoft.com/office/drawing/2014/main" id="{4586D0C4-E420-44CD-B9E9-8C8275B23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2668" y="1510393"/>
            <a:ext cx="5571132" cy="45842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DF7109-0ECF-4426-8FCA-3FE0D4D9E1C8}"/>
              </a:ext>
            </a:extLst>
          </p:cNvPr>
          <p:cNvSpPr txBox="1"/>
          <p:nvPr/>
        </p:nvSpPr>
        <p:spPr>
          <a:xfrm>
            <a:off x="838200" y="4135892"/>
            <a:ext cx="6096680" cy="461665"/>
          </a:xfrm>
          <a:prstGeom prst="rect">
            <a:avLst/>
          </a:prstGeom>
          <a:noFill/>
        </p:spPr>
        <p:txBody>
          <a:bodyPr wrap="square">
            <a:spAutoFit/>
          </a:bodyPr>
          <a:lstStyle/>
          <a:p>
            <a:r>
              <a:rPr lang="en-US" sz="2400" b="0" i="0" dirty="0">
                <a:solidFill>
                  <a:srgbClr val="202124"/>
                </a:solidFill>
                <a:effectLst/>
                <a:latin typeface="Google Sans"/>
              </a:rPr>
              <a:t>Dated to ~35,000 BC</a:t>
            </a:r>
            <a:endParaRPr lang="en-US" sz="2400" dirty="0"/>
          </a:p>
        </p:txBody>
      </p:sp>
    </p:spTree>
    <p:extLst>
      <p:ext uri="{BB962C8B-B14F-4D97-AF65-F5344CB8AC3E}">
        <p14:creationId xmlns:p14="http://schemas.microsoft.com/office/powerpoint/2010/main" val="30100334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731C-215B-49B7-8AA8-52E6C46F467B}"/>
              </a:ext>
            </a:extLst>
          </p:cNvPr>
          <p:cNvSpPr>
            <a:spLocks noGrp="1"/>
          </p:cNvSpPr>
          <p:nvPr>
            <p:ph type="title"/>
          </p:nvPr>
        </p:nvSpPr>
        <p:spPr/>
        <p:txBody>
          <a:bodyPr/>
          <a:lstStyle/>
          <a:p>
            <a:r>
              <a:rPr lang="en-US" dirty="0"/>
              <a:t>Ancient Fintech</a:t>
            </a:r>
          </a:p>
        </p:txBody>
      </p:sp>
      <p:sp>
        <p:nvSpPr>
          <p:cNvPr id="6" name="TextBox 5">
            <a:extLst>
              <a:ext uri="{FF2B5EF4-FFF2-40B4-BE49-F238E27FC236}">
                <a16:creationId xmlns:a16="http://schemas.microsoft.com/office/drawing/2014/main" id="{9D866C77-D55F-4F23-8270-28F5FBA59A73}"/>
              </a:ext>
            </a:extLst>
          </p:cNvPr>
          <p:cNvSpPr txBox="1"/>
          <p:nvPr/>
        </p:nvSpPr>
        <p:spPr>
          <a:xfrm>
            <a:off x="256154" y="6367173"/>
            <a:ext cx="6096680" cy="369332"/>
          </a:xfrm>
          <a:prstGeom prst="rect">
            <a:avLst/>
          </a:prstGeom>
          <a:noFill/>
        </p:spPr>
        <p:txBody>
          <a:bodyPr wrap="square">
            <a:spAutoFit/>
          </a:bodyPr>
          <a:lstStyle/>
          <a:p>
            <a:r>
              <a:rPr lang="en-US" dirty="0"/>
              <a:t>https://en.wikipedia.org/wiki/Tally_stick</a:t>
            </a:r>
          </a:p>
        </p:txBody>
      </p:sp>
      <p:pic>
        <p:nvPicPr>
          <p:cNvPr id="9" name="Picture 8">
            <a:extLst>
              <a:ext uri="{FF2B5EF4-FFF2-40B4-BE49-F238E27FC236}">
                <a16:creationId xmlns:a16="http://schemas.microsoft.com/office/drawing/2014/main" id="{0B5EC071-5813-49B1-BC8C-82B3545879EF}"/>
              </a:ext>
            </a:extLst>
          </p:cNvPr>
          <p:cNvPicPr>
            <a:picLocks noChangeAspect="1"/>
          </p:cNvPicPr>
          <p:nvPr/>
        </p:nvPicPr>
        <p:blipFill>
          <a:blip r:embed="rId2"/>
          <a:stretch>
            <a:fillRect/>
          </a:stretch>
        </p:blipFill>
        <p:spPr>
          <a:xfrm>
            <a:off x="6352834" y="1367518"/>
            <a:ext cx="4857750" cy="4057650"/>
          </a:xfrm>
          <a:prstGeom prst="rect">
            <a:avLst/>
          </a:prstGeom>
        </p:spPr>
      </p:pic>
    </p:spTree>
    <p:extLst>
      <p:ext uri="{BB962C8B-B14F-4D97-AF65-F5344CB8AC3E}">
        <p14:creationId xmlns:p14="http://schemas.microsoft.com/office/powerpoint/2010/main" val="42649816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731C-215B-49B7-8AA8-52E6C46F467B}"/>
              </a:ext>
            </a:extLst>
          </p:cNvPr>
          <p:cNvSpPr>
            <a:spLocks noGrp="1"/>
          </p:cNvSpPr>
          <p:nvPr>
            <p:ph type="title"/>
          </p:nvPr>
        </p:nvSpPr>
        <p:spPr/>
        <p:txBody>
          <a:bodyPr/>
          <a:lstStyle/>
          <a:p>
            <a:r>
              <a:rPr lang="en-US" dirty="0"/>
              <a:t>Ancient Fintech</a:t>
            </a:r>
          </a:p>
        </p:txBody>
      </p:sp>
      <p:sp>
        <p:nvSpPr>
          <p:cNvPr id="6" name="TextBox 5">
            <a:extLst>
              <a:ext uri="{FF2B5EF4-FFF2-40B4-BE49-F238E27FC236}">
                <a16:creationId xmlns:a16="http://schemas.microsoft.com/office/drawing/2014/main" id="{9D866C77-D55F-4F23-8270-28F5FBA59A73}"/>
              </a:ext>
            </a:extLst>
          </p:cNvPr>
          <p:cNvSpPr txBox="1"/>
          <p:nvPr/>
        </p:nvSpPr>
        <p:spPr>
          <a:xfrm>
            <a:off x="256154" y="6367173"/>
            <a:ext cx="6096680" cy="369332"/>
          </a:xfrm>
          <a:prstGeom prst="rect">
            <a:avLst/>
          </a:prstGeom>
          <a:noFill/>
        </p:spPr>
        <p:txBody>
          <a:bodyPr wrap="square">
            <a:spAutoFit/>
          </a:bodyPr>
          <a:lstStyle/>
          <a:p>
            <a:r>
              <a:rPr lang="en-US" dirty="0"/>
              <a:t>https://en.wikipedia.org/wiki/Tally_stick</a:t>
            </a:r>
          </a:p>
        </p:txBody>
      </p:sp>
      <p:pic>
        <p:nvPicPr>
          <p:cNvPr id="9" name="Picture 8">
            <a:extLst>
              <a:ext uri="{FF2B5EF4-FFF2-40B4-BE49-F238E27FC236}">
                <a16:creationId xmlns:a16="http://schemas.microsoft.com/office/drawing/2014/main" id="{0B5EC071-5813-49B1-BC8C-82B3545879EF}"/>
              </a:ext>
            </a:extLst>
          </p:cNvPr>
          <p:cNvPicPr>
            <a:picLocks noChangeAspect="1"/>
          </p:cNvPicPr>
          <p:nvPr/>
        </p:nvPicPr>
        <p:blipFill>
          <a:blip r:embed="rId2"/>
          <a:stretch>
            <a:fillRect/>
          </a:stretch>
        </p:blipFill>
        <p:spPr>
          <a:xfrm>
            <a:off x="6352834" y="1367518"/>
            <a:ext cx="4857750" cy="4057650"/>
          </a:xfrm>
          <a:prstGeom prst="rect">
            <a:avLst/>
          </a:prstGeom>
        </p:spPr>
      </p:pic>
      <p:sp>
        <p:nvSpPr>
          <p:cNvPr id="10" name="Rectangle 1">
            <a:extLst>
              <a:ext uri="{FF2B5EF4-FFF2-40B4-BE49-F238E27FC236}">
                <a16:creationId xmlns:a16="http://schemas.microsoft.com/office/drawing/2014/main" id="{A215263A-5101-4AF0-977C-91981284B20F}"/>
              </a:ext>
            </a:extLst>
          </p:cNvPr>
          <p:cNvSpPr>
            <a:spLocks noChangeArrowheads="1"/>
          </p:cNvSpPr>
          <p:nvPr/>
        </p:nvSpPr>
        <p:spPr bwMode="auto">
          <a:xfrm>
            <a:off x="493122" y="1761164"/>
            <a:ext cx="5622744" cy="3801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02122"/>
                </a:solidFill>
                <a:effectLst/>
                <a:latin typeface="Arial" panose="020B0604020202020204" pitchFamily="34" charset="0"/>
              </a:rPr>
              <a:t>The system of tally marks of the Exchequer is described in </a:t>
            </a:r>
            <a:r>
              <a:rPr kumimoji="0" lang="en-US" altLang="en-US" sz="1400" b="0" i="1" u="none" strike="noStrike" cap="none" normalizeH="0" baseline="0" dirty="0">
                <a:ln>
                  <a:noFill/>
                </a:ln>
                <a:solidFill>
                  <a:srgbClr val="0645AD"/>
                </a:solidFill>
                <a:effectLst/>
                <a:latin typeface="Arial" panose="020B0604020202020204" pitchFamily="34" charset="0"/>
                <a:hlinkClick r:id="rId3" tooltip="Dialogue concerning the exchequer"/>
              </a:rPr>
              <a:t>The Dialogue Concerning the Exchequer</a:t>
            </a:r>
            <a:r>
              <a:rPr kumimoji="0" lang="en-US" altLang="en-US" sz="1400" b="0" i="0" u="none" strike="noStrike" cap="none" normalizeH="0" baseline="0" dirty="0">
                <a:ln>
                  <a:noFill/>
                </a:ln>
                <a:solidFill>
                  <a:srgbClr val="202122"/>
                </a:solidFill>
                <a:effectLst/>
                <a:latin typeface="Arial" panose="020B0604020202020204" pitchFamily="34" charset="0"/>
              </a:rPr>
              <a:t> as follows:</a:t>
            </a:r>
            <a:endParaRPr kumimoji="0" lang="en-US" altLang="en-US" sz="1200" b="0" i="0" u="none" strike="noStrike" cap="none" normalizeH="0" baseline="0" dirty="0">
              <a:ln>
                <a:noFill/>
              </a:ln>
              <a:solidFill>
                <a:srgbClr val="20212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dirty="0">
              <a:solidFill>
                <a:srgbClr val="20212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20212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The manner of cutting is as follows.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At the top of the tally a cut is made,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the thickness of the palm of the hand, to represent a thousand pounds;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then a hundred pounds by a cut the breadth of a thumb;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twenty pounds, the breadth of the little finger; a single pound,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the width of a swollen barleycorn; a shilling rather narrower;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then a penny is marked by a single cut without removing any wood.</a:t>
            </a:r>
          </a:p>
        </p:txBody>
      </p:sp>
    </p:spTree>
    <p:extLst>
      <p:ext uri="{BB962C8B-B14F-4D97-AF65-F5344CB8AC3E}">
        <p14:creationId xmlns:p14="http://schemas.microsoft.com/office/powerpoint/2010/main" val="183061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731C-215B-49B7-8AA8-52E6C46F467B}"/>
              </a:ext>
            </a:extLst>
          </p:cNvPr>
          <p:cNvSpPr>
            <a:spLocks noGrp="1"/>
          </p:cNvSpPr>
          <p:nvPr>
            <p:ph type="title"/>
          </p:nvPr>
        </p:nvSpPr>
        <p:spPr>
          <a:xfrm>
            <a:off x="601436" y="270407"/>
            <a:ext cx="10515600" cy="1325563"/>
          </a:xfrm>
        </p:spPr>
        <p:txBody>
          <a:bodyPr/>
          <a:lstStyle/>
          <a:p>
            <a:r>
              <a:rPr lang="en-US" dirty="0"/>
              <a:t>Ancient Fintech</a:t>
            </a:r>
          </a:p>
        </p:txBody>
      </p:sp>
      <p:sp>
        <p:nvSpPr>
          <p:cNvPr id="6" name="TextBox 5">
            <a:extLst>
              <a:ext uri="{FF2B5EF4-FFF2-40B4-BE49-F238E27FC236}">
                <a16:creationId xmlns:a16="http://schemas.microsoft.com/office/drawing/2014/main" id="{9D866C77-D55F-4F23-8270-28F5FBA59A73}"/>
              </a:ext>
            </a:extLst>
          </p:cNvPr>
          <p:cNvSpPr txBox="1"/>
          <p:nvPr/>
        </p:nvSpPr>
        <p:spPr>
          <a:xfrm>
            <a:off x="256154" y="6367173"/>
            <a:ext cx="6096680" cy="369332"/>
          </a:xfrm>
          <a:prstGeom prst="rect">
            <a:avLst/>
          </a:prstGeom>
          <a:noFill/>
        </p:spPr>
        <p:txBody>
          <a:bodyPr wrap="square">
            <a:spAutoFit/>
          </a:bodyPr>
          <a:lstStyle/>
          <a:p>
            <a:r>
              <a:rPr lang="en-US" dirty="0"/>
              <a:t>https://en.wikipedia.org/wiki/Tally_stick</a:t>
            </a:r>
          </a:p>
        </p:txBody>
      </p:sp>
      <p:pic>
        <p:nvPicPr>
          <p:cNvPr id="12290" name="Picture 2" descr="Examples of Tally Sticks">
            <a:extLst>
              <a:ext uri="{FF2B5EF4-FFF2-40B4-BE49-F238E27FC236}">
                <a16:creationId xmlns:a16="http://schemas.microsoft.com/office/drawing/2014/main" id="{E1A80988-288F-40B4-9F96-E23F5A116A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5900" y="1893825"/>
            <a:ext cx="5267430" cy="31891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625C5B2-ECD2-457C-88DB-7F8DAC261271}"/>
              </a:ext>
            </a:extLst>
          </p:cNvPr>
          <p:cNvSpPr txBox="1"/>
          <p:nvPr/>
        </p:nvSpPr>
        <p:spPr>
          <a:xfrm>
            <a:off x="414338" y="1375721"/>
            <a:ext cx="6096680" cy="523220"/>
          </a:xfrm>
          <a:prstGeom prst="rect">
            <a:avLst/>
          </a:prstGeom>
          <a:noFill/>
        </p:spPr>
        <p:txBody>
          <a:bodyPr wrap="square">
            <a:spAutoFit/>
          </a:bodyPr>
          <a:lstStyle/>
          <a:p>
            <a:r>
              <a:rPr lang="en-CA" sz="2800" u="sng" dirty="0"/>
              <a:t>1697</a:t>
            </a:r>
            <a:endParaRPr lang="en-US" sz="2800" u="sng" dirty="0"/>
          </a:p>
        </p:txBody>
      </p:sp>
    </p:spTree>
    <p:extLst>
      <p:ext uri="{BB962C8B-B14F-4D97-AF65-F5344CB8AC3E}">
        <p14:creationId xmlns:p14="http://schemas.microsoft.com/office/powerpoint/2010/main" val="10561185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731C-215B-49B7-8AA8-52E6C46F467B}"/>
              </a:ext>
            </a:extLst>
          </p:cNvPr>
          <p:cNvSpPr>
            <a:spLocks noGrp="1"/>
          </p:cNvSpPr>
          <p:nvPr>
            <p:ph type="title"/>
          </p:nvPr>
        </p:nvSpPr>
        <p:spPr>
          <a:xfrm>
            <a:off x="601436" y="270407"/>
            <a:ext cx="10515600" cy="1325563"/>
          </a:xfrm>
        </p:spPr>
        <p:txBody>
          <a:bodyPr/>
          <a:lstStyle/>
          <a:p>
            <a:r>
              <a:rPr lang="en-US" dirty="0"/>
              <a:t>Ancient Fintech</a:t>
            </a:r>
          </a:p>
        </p:txBody>
      </p:sp>
      <p:sp>
        <p:nvSpPr>
          <p:cNvPr id="6" name="TextBox 5">
            <a:extLst>
              <a:ext uri="{FF2B5EF4-FFF2-40B4-BE49-F238E27FC236}">
                <a16:creationId xmlns:a16="http://schemas.microsoft.com/office/drawing/2014/main" id="{9D866C77-D55F-4F23-8270-28F5FBA59A73}"/>
              </a:ext>
            </a:extLst>
          </p:cNvPr>
          <p:cNvSpPr txBox="1"/>
          <p:nvPr/>
        </p:nvSpPr>
        <p:spPr>
          <a:xfrm>
            <a:off x="256154" y="6367173"/>
            <a:ext cx="6096680" cy="369332"/>
          </a:xfrm>
          <a:prstGeom prst="rect">
            <a:avLst/>
          </a:prstGeom>
          <a:noFill/>
        </p:spPr>
        <p:txBody>
          <a:bodyPr wrap="square">
            <a:spAutoFit/>
          </a:bodyPr>
          <a:lstStyle/>
          <a:p>
            <a:r>
              <a:rPr lang="en-US" dirty="0"/>
              <a:t>https://en.wikipedia.org/wiki/Tally_stick</a:t>
            </a:r>
          </a:p>
        </p:txBody>
      </p:sp>
      <p:sp>
        <p:nvSpPr>
          <p:cNvPr id="7" name="TextBox 6">
            <a:extLst>
              <a:ext uri="{FF2B5EF4-FFF2-40B4-BE49-F238E27FC236}">
                <a16:creationId xmlns:a16="http://schemas.microsoft.com/office/drawing/2014/main" id="{E53E8543-6686-4F2A-8A3E-1ADAF8E19512}"/>
              </a:ext>
            </a:extLst>
          </p:cNvPr>
          <p:cNvSpPr txBox="1"/>
          <p:nvPr/>
        </p:nvSpPr>
        <p:spPr>
          <a:xfrm>
            <a:off x="415018" y="2078144"/>
            <a:ext cx="6096000" cy="3693319"/>
          </a:xfrm>
          <a:prstGeom prst="rect">
            <a:avLst/>
          </a:prstGeom>
          <a:noFill/>
        </p:spPr>
        <p:txBody>
          <a:bodyPr wrap="square">
            <a:spAutoFit/>
          </a:bodyPr>
          <a:lstStyle/>
          <a:p>
            <a:r>
              <a:rPr lang="en-CA" b="0" i="0" dirty="0">
                <a:solidFill>
                  <a:srgbClr val="202122"/>
                </a:solidFill>
                <a:effectLst/>
                <a:latin typeface="Arial" panose="020B0604020202020204" pitchFamily="34" charset="0"/>
              </a:rPr>
              <a:t>Royal tallies (debt of the Crown) played a role in the formation of the </a:t>
            </a:r>
            <a:r>
              <a:rPr lang="en-CA" b="0" i="0" u="none" strike="noStrike" dirty="0">
                <a:solidFill>
                  <a:srgbClr val="0645AD"/>
                </a:solidFill>
                <a:effectLst/>
                <a:latin typeface="Arial" panose="020B0604020202020204" pitchFamily="34" charset="0"/>
                <a:hlinkClick r:id="rId2" tooltip="Bank of England"/>
              </a:rPr>
              <a:t>Bank of England</a:t>
            </a:r>
            <a:r>
              <a:rPr lang="en-CA" b="0" i="0" dirty="0">
                <a:solidFill>
                  <a:srgbClr val="202122"/>
                </a:solidFill>
                <a:effectLst/>
                <a:latin typeface="Arial" panose="020B0604020202020204" pitchFamily="34" charset="0"/>
              </a:rPr>
              <a:t> at the end of the 17th century. </a:t>
            </a:r>
          </a:p>
          <a:p>
            <a:endParaRPr lang="en-CA" dirty="0">
              <a:solidFill>
                <a:srgbClr val="202122"/>
              </a:solidFill>
              <a:latin typeface="Arial" panose="020B0604020202020204" pitchFamily="34" charset="0"/>
            </a:endParaRPr>
          </a:p>
          <a:p>
            <a:r>
              <a:rPr lang="en-CA" b="0" i="0" dirty="0">
                <a:solidFill>
                  <a:srgbClr val="202122"/>
                </a:solidFill>
                <a:effectLst/>
                <a:latin typeface="Arial" panose="020B0604020202020204" pitchFamily="34" charset="0"/>
              </a:rPr>
              <a:t>the bank issued £1 million worth of stock in exchange for £800,000 worth of tallies at par and £200,000 in bank notes. This new stock was said to be "engrafted". The government promised not only to pay the Bank interest on the tallies subscribed but to redeem them over a period of years. </a:t>
            </a:r>
            <a:br>
              <a:rPr lang="en-CA" b="0" i="0" dirty="0">
                <a:solidFill>
                  <a:srgbClr val="202122"/>
                </a:solidFill>
                <a:effectLst/>
                <a:latin typeface="Arial" panose="020B0604020202020204" pitchFamily="34" charset="0"/>
              </a:rPr>
            </a:br>
            <a:br>
              <a:rPr lang="en-CA" b="0" i="0" dirty="0">
                <a:solidFill>
                  <a:srgbClr val="202122"/>
                </a:solidFill>
                <a:effectLst/>
                <a:latin typeface="Arial" panose="020B0604020202020204" pitchFamily="34" charset="0"/>
              </a:rPr>
            </a:br>
            <a:r>
              <a:rPr lang="en-CA" b="0" i="0" dirty="0">
                <a:solidFill>
                  <a:srgbClr val="202122"/>
                </a:solidFill>
                <a:effectLst/>
                <a:latin typeface="Arial" panose="020B0604020202020204" pitchFamily="34" charset="0"/>
              </a:rPr>
              <a:t>The "engrafted" stock was then cancelled simultaneously with the redemption.</a:t>
            </a:r>
            <a:r>
              <a:rPr lang="en-CA" b="0" i="0" u="none" strike="noStrike" baseline="30000" dirty="0">
                <a:solidFill>
                  <a:srgbClr val="0645AD"/>
                </a:solidFill>
                <a:effectLst/>
                <a:latin typeface="Arial" panose="020B0604020202020204" pitchFamily="34" charset="0"/>
                <a:hlinkClick r:id="rId3"/>
              </a:rPr>
              <a:t>[10]</a:t>
            </a:r>
            <a:endParaRPr lang="en-US" dirty="0"/>
          </a:p>
        </p:txBody>
      </p:sp>
      <p:pic>
        <p:nvPicPr>
          <p:cNvPr id="12290" name="Picture 2" descr="Examples of Tally Sticks">
            <a:extLst>
              <a:ext uri="{FF2B5EF4-FFF2-40B4-BE49-F238E27FC236}">
                <a16:creationId xmlns:a16="http://schemas.microsoft.com/office/drawing/2014/main" id="{E1A80988-288F-40B4-9F96-E23F5A116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5900" y="1893825"/>
            <a:ext cx="5267430" cy="31891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625C5B2-ECD2-457C-88DB-7F8DAC261271}"/>
              </a:ext>
            </a:extLst>
          </p:cNvPr>
          <p:cNvSpPr txBox="1"/>
          <p:nvPr/>
        </p:nvSpPr>
        <p:spPr>
          <a:xfrm>
            <a:off x="414338" y="1375721"/>
            <a:ext cx="6096680" cy="523220"/>
          </a:xfrm>
          <a:prstGeom prst="rect">
            <a:avLst/>
          </a:prstGeom>
          <a:noFill/>
        </p:spPr>
        <p:txBody>
          <a:bodyPr wrap="square">
            <a:spAutoFit/>
          </a:bodyPr>
          <a:lstStyle/>
          <a:p>
            <a:r>
              <a:rPr lang="en-CA" sz="2800" u="sng" dirty="0"/>
              <a:t>1697</a:t>
            </a:r>
            <a:endParaRPr lang="en-US" sz="2800" u="sng" dirty="0"/>
          </a:p>
        </p:txBody>
      </p:sp>
    </p:spTree>
    <p:extLst>
      <p:ext uri="{BB962C8B-B14F-4D97-AF65-F5344CB8AC3E}">
        <p14:creationId xmlns:p14="http://schemas.microsoft.com/office/powerpoint/2010/main" val="1636451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27C0FD4-456C-4CCF-B365-19702C3F63BE}"/>
              </a:ext>
            </a:extLst>
          </p:cNvPr>
          <p:cNvSpPr>
            <a:spLocks noGrp="1"/>
          </p:cNvSpPr>
          <p:nvPr>
            <p:ph sz="half" idx="1"/>
          </p:nvPr>
        </p:nvSpPr>
        <p:spPr>
          <a:xfrm>
            <a:off x="838200" y="2540211"/>
            <a:ext cx="5379720" cy="3636751"/>
          </a:xfrm>
        </p:spPr>
        <p:txBody>
          <a:bodyPr>
            <a:normAutofit/>
          </a:bodyPr>
          <a:lstStyle/>
          <a:p>
            <a:pPr marL="0" indent="0">
              <a:buNone/>
            </a:pPr>
            <a:r>
              <a:rPr lang="en-US" dirty="0"/>
              <a:t>First 20 Minutes:</a:t>
            </a:r>
          </a:p>
          <a:p>
            <a:pPr marL="914400" lvl="1" indent="-457200">
              <a:buFont typeface="+mj-lt"/>
              <a:buAutoNum type="arabicPeriod"/>
            </a:pPr>
            <a:r>
              <a:rPr lang="en-US" dirty="0"/>
              <a:t>Google</a:t>
            </a:r>
          </a:p>
          <a:p>
            <a:pPr lvl="2"/>
            <a:r>
              <a:rPr lang="en-US" dirty="0"/>
              <a:t>Error messages</a:t>
            </a:r>
          </a:p>
          <a:p>
            <a:pPr lvl="2"/>
            <a:r>
              <a:rPr lang="en-US" dirty="0"/>
              <a:t>If your question has been asked before</a:t>
            </a:r>
          </a:p>
          <a:p>
            <a:pPr lvl="2"/>
            <a:r>
              <a:rPr lang="en-US" dirty="0"/>
              <a:t>Best ways to</a:t>
            </a:r>
          </a:p>
          <a:p>
            <a:pPr marL="914400" lvl="1" indent="-457200">
              <a:buFont typeface="+mj-lt"/>
              <a:buAutoNum type="arabicPeriod"/>
            </a:pPr>
            <a:r>
              <a:rPr lang="en-US" dirty="0"/>
              <a:t>Check the official documentation</a:t>
            </a:r>
          </a:p>
          <a:p>
            <a:pPr marL="914400" lvl="1" indent="-457200">
              <a:buFont typeface="+mj-lt"/>
              <a:buAutoNum type="arabicPeriod"/>
            </a:pPr>
            <a:r>
              <a:rPr lang="en-US" dirty="0"/>
              <a:t>Check “User Groups”</a:t>
            </a:r>
          </a:p>
          <a:p>
            <a:pPr marL="914400" lvl="1" indent="-457200">
              <a:buFont typeface="+mj-lt"/>
              <a:buAutoNum type="arabicPeriod"/>
            </a:pPr>
            <a:r>
              <a:rPr lang="en-US" dirty="0"/>
              <a:t>Ask a Group Member or Friend</a:t>
            </a:r>
          </a:p>
          <a:p>
            <a:pPr marL="914400" lvl="1" indent="-457200">
              <a:buFont typeface="+mj-lt"/>
              <a:buAutoNum type="arabicPeriod"/>
            </a:pPr>
            <a:r>
              <a:rPr lang="en-US" dirty="0"/>
              <a:t>“Rubber Ducky” Method</a:t>
            </a:r>
          </a:p>
        </p:txBody>
      </p:sp>
      <p:sp>
        <p:nvSpPr>
          <p:cNvPr id="8" name="Content Placeholder 7">
            <a:extLst>
              <a:ext uri="{FF2B5EF4-FFF2-40B4-BE49-F238E27FC236}">
                <a16:creationId xmlns:a16="http://schemas.microsoft.com/office/drawing/2014/main" id="{A9AE1F47-E7FB-4316-B87A-9B17268F3518}"/>
              </a:ext>
            </a:extLst>
          </p:cNvPr>
          <p:cNvSpPr>
            <a:spLocks noGrp="1"/>
          </p:cNvSpPr>
          <p:nvPr>
            <p:ph sz="half" idx="2"/>
          </p:nvPr>
        </p:nvSpPr>
        <p:spPr>
          <a:xfrm>
            <a:off x="6666411" y="2540211"/>
            <a:ext cx="5379719" cy="3636751"/>
          </a:xfrm>
        </p:spPr>
        <p:txBody>
          <a:bodyPr>
            <a:normAutofit/>
          </a:bodyPr>
          <a:lstStyle/>
          <a:p>
            <a:pPr marL="0" indent="0">
              <a:buNone/>
            </a:pPr>
            <a:r>
              <a:rPr lang="en-US" dirty="0"/>
              <a:t>After 20 Minutes:</a:t>
            </a:r>
          </a:p>
          <a:p>
            <a:pPr marL="971550" lvl="1" indent="-514350">
              <a:buFont typeface="+mj-lt"/>
              <a:buAutoNum type="arabicPeriod"/>
            </a:pPr>
            <a:r>
              <a:rPr lang="en-US" dirty="0"/>
              <a:t>Direct Message TA/Instructor in Slack</a:t>
            </a:r>
          </a:p>
          <a:p>
            <a:pPr marL="971550" lvl="1" indent="-514350">
              <a:buFont typeface="+mj-lt"/>
              <a:buAutoNum type="arabicPeriod"/>
            </a:pPr>
            <a:r>
              <a:rPr lang="en-US" dirty="0"/>
              <a:t>Message on Matter Most</a:t>
            </a:r>
          </a:p>
          <a:p>
            <a:pPr marL="971550" lvl="1" indent="-514350">
              <a:buFont typeface="+mj-lt"/>
              <a:buAutoNum type="arabicPeriod"/>
            </a:pPr>
            <a:r>
              <a:rPr lang="en-US" dirty="0"/>
              <a:t>Email Instructor or TA </a:t>
            </a:r>
          </a:p>
        </p:txBody>
      </p:sp>
      <p:pic>
        <p:nvPicPr>
          <p:cNvPr id="5" name="Picture 4">
            <a:extLst>
              <a:ext uri="{FF2B5EF4-FFF2-40B4-BE49-F238E27FC236}">
                <a16:creationId xmlns:a16="http://schemas.microsoft.com/office/drawing/2014/main" id="{30B40CAF-1382-4821-A94F-6EC64375B422}"/>
              </a:ext>
            </a:extLst>
          </p:cNvPr>
          <p:cNvPicPr>
            <a:picLocks noChangeAspect="1"/>
          </p:cNvPicPr>
          <p:nvPr/>
        </p:nvPicPr>
        <p:blipFill>
          <a:blip r:embed="rId2"/>
          <a:stretch>
            <a:fillRect/>
          </a:stretch>
        </p:blipFill>
        <p:spPr>
          <a:xfrm>
            <a:off x="3862251" y="113854"/>
            <a:ext cx="3287486" cy="2426358"/>
          </a:xfrm>
          <a:prstGeom prst="rect">
            <a:avLst/>
          </a:prstGeom>
        </p:spPr>
      </p:pic>
      <p:pic>
        <p:nvPicPr>
          <p:cNvPr id="1026" name="Picture 2" descr="Improve how you code: Understanding Rubber Duck Debugging">
            <a:extLst>
              <a:ext uri="{FF2B5EF4-FFF2-40B4-BE49-F238E27FC236}">
                <a16:creationId xmlns:a16="http://schemas.microsoft.com/office/drawing/2014/main" id="{DD5F7EA5-F203-48B8-B46F-DAC463166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8921" y="5758067"/>
            <a:ext cx="1117056" cy="837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9509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731C-215B-49B7-8AA8-52E6C46F467B}"/>
              </a:ext>
            </a:extLst>
          </p:cNvPr>
          <p:cNvSpPr>
            <a:spLocks noGrp="1"/>
          </p:cNvSpPr>
          <p:nvPr>
            <p:ph type="title"/>
          </p:nvPr>
        </p:nvSpPr>
        <p:spPr>
          <a:xfrm>
            <a:off x="601436" y="270407"/>
            <a:ext cx="10515600" cy="1325563"/>
          </a:xfrm>
        </p:spPr>
        <p:txBody>
          <a:bodyPr/>
          <a:lstStyle/>
          <a:p>
            <a:r>
              <a:rPr lang="en-US" dirty="0"/>
              <a:t>Ancient Fintech</a:t>
            </a:r>
          </a:p>
        </p:txBody>
      </p:sp>
      <p:sp>
        <p:nvSpPr>
          <p:cNvPr id="6" name="TextBox 5">
            <a:extLst>
              <a:ext uri="{FF2B5EF4-FFF2-40B4-BE49-F238E27FC236}">
                <a16:creationId xmlns:a16="http://schemas.microsoft.com/office/drawing/2014/main" id="{9D866C77-D55F-4F23-8270-28F5FBA59A73}"/>
              </a:ext>
            </a:extLst>
          </p:cNvPr>
          <p:cNvSpPr txBox="1"/>
          <p:nvPr/>
        </p:nvSpPr>
        <p:spPr>
          <a:xfrm>
            <a:off x="256154" y="6367173"/>
            <a:ext cx="6096680" cy="369332"/>
          </a:xfrm>
          <a:prstGeom prst="rect">
            <a:avLst/>
          </a:prstGeom>
          <a:noFill/>
        </p:spPr>
        <p:txBody>
          <a:bodyPr wrap="square">
            <a:spAutoFit/>
          </a:bodyPr>
          <a:lstStyle/>
          <a:p>
            <a:r>
              <a:rPr lang="en-US" dirty="0"/>
              <a:t>https://en.wikipedia.org/wiki/Tally_stick</a:t>
            </a:r>
          </a:p>
        </p:txBody>
      </p:sp>
      <p:sp>
        <p:nvSpPr>
          <p:cNvPr id="7" name="TextBox 6">
            <a:extLst>
              <a:ext uri="{FF2B5EF4-FFF2-40B4-BE49-F238E27FC236}">
                <a16:creationId xmlns:a16="http://schemas.microsoft.com/office/drawing/2014/main" id="{E53E8543-6686-4F2A-8A3E-1ADAF8E19512}"/>
              </a:ext>
            </a:extLst>
          </p:cNvPr>
          <p:cNvSpPr txBox="1"/>
          <p:nvPr/>
        </p:nvSpPr>
        <p:spPr>
          <a:xfrm>
            <a:off x="415018" y="2078144"/>
            <a:ext cx="6096000" cy="3693319"/>
          </a:xfrm>
          <a:prstGeom prst="rect">
            <a:avLst/>
          </a:prstGeom>
          <a:noFill/>
        </p:spPr>
        <p:txBody>
          <a:bodyPr wrap="square">
            <a:spAutoFit/>
          </a:bodyPr>
          <a:lstStyle/>
          <a:p>
            <a:r>
              <a:rPr lang="en-CA" b="0" i="0" dirty="0">
                <a:solidFill>
                  <a:srgbClr val="202122"/>
                </a:solidFill>
                <a:effectLst/>
                <a:latin typeface="Arial" panose="020B0604020202020204" pitchFamily="34" charset="0"/>
              </a:rPr>
              <a:t>Royal tallies (debt of the Crown) played a role in the formation of the </a:t>
            </a:r>
            <a:r>
              <a:rPr lang="en-CA" b="0" i="0" u="none" strike="noStrike" dirty="0">
                <a:solidFill>
                  <a:srgbClr val="0645AD"/>
                </a:solidFill>
                <a:effectLst/>
                <a:latin typeface="Arial" panose="020B0604020202020204" pitchFamily="34" charset="0"/>
                <a:hlinkClick r:id="rId2" tooltip="Bank of England"/>
              </a:rPr>
              <a:t>Bank of England</a:t>
            </a:r>
            <a:r>
              <a:rPr lang="en-CA" b="0" i="0" dirty="0">
                <a:solidFill>
                  <a:srgbClr val="202122"/>
                </a:solidFill>
                <a:effectLst/>
                <a:latin typeface="Arial" panose="020B0604020202020204" pitchFamily="34" charset="0"/>
              </a:rPr>
              <a:t> at the end of the 17th century. </a:t>
            </a:r>
          </a:p>
          <a:p>
            <a:endParaRPr lang="en-CA" dirty="0">
              <a:solidFill>
                <a:srgbClr val="202122"/>
              </a:solidFill>
              <a:latin typeface="Arial" panose="020B0604020202020204" pitchFamily="34" charset="0"/>
            </a:endParaRPr>
          </a:p>
          <a:p>
            <a:r>
              <a:rPr lang="en-CA" b="0" i="0" dirty="0">
                <a:solidFill>
                  <a:srgbClr val="202122"/>
                </a:solidFill>
                <a:effectLst/>
                <a:latin typeface="Arial" panose="020B0604020202020204" pitchFamily="34" charset="0"/>
              </a:rPr>
              <a:t>the bank issued £1 million worth of stock in exchange for £800,000 worth of tallies at par and £200,000 in bank notes. This new stock was said to be "engrafted". The government promised not only to pay the Bank interest on the tallies subscribed but to redeem them over a period of years. </a:t>
            </a:r>
            <a:br>
              <a:rPr lang="en-CA" b="0" i="0" dirty="0">
                <a:solidFill>
                  <a:srgbClr val="202122"/>
                </a:solidFill>
                <a:effectLst/>
                <a:latin typeface="Arial" panose="020B0604020202020204" pitchFamily="34" charset="0"/>
              </a:rPr>
            </a:br>
            <a:br>
              <a:rPr lang="en-CA" b="0" i="0" dirty="0">
                <a:solidFill>
                  <a:srgbClr val="202122"/>
                </a:solidFill>
                <a:effectLst/>
                <a:latin typeface="Arial" panose="020B0604020202020204" pitchFamily="34" charset="0"/>
              </a:rPr>
            </a:br>
            <a:r>
              <a:rPr lang="en-CA" b="0" i="0" dirty="0">
                <a:solidFill>
                  <a:srgbClr val="202122"/>
                </a:solidFill>
                <a:effectLst/>
                <a:latin typeface="Arial" panose="020B0604020202020204" pitchFamily="34" charset="0"/>
              </a:rPr>
              <a:t>The "engrafted" stock was then cancelled simultaneously with the redemption.</a:t>
            </a:r>
            <a:r>
              <a:rPr lang="en-CA" b="0" i="0" u="none" strike="noStrike" baseline="30000" dirty="0">
                <a:solidFill>
                  <a:srgbClr val="0645AD"/>
                </a:solidFill>
                <a:effectLst/>
                <a:latin typeface="Arial" panose="020B0604020202020204" pitchFamily="34" charset="0"/>
                <a:hlinkClick r:id="rId3"/>
              </a:rPr>
              <a:t>[10]</a:t>
            </a:r>
            <a:endParaRPr lang="en-US" dirty="0"/>
          </a:p>
        </p:txBody>
      </p:sp>
      <p:sp>
        <p:nvSpPr>
          <p:cNvPr id="10" name="TextBox 9">
            <a:extLst>
              <a:ext uri="{FF2B5EF4-FFF2-40B4-BE49-F238E27FC236}">
                <a16:creationId xmlns:a16="http://schemas.microsoft.com/office/drawing/2014/main" id="{B625C5B2-ECD2-457C-88DB-7F8DAC261271}"/>
              </a:ext>
            </a:extLst>
          </p:cNvPr>
          <p:cNvSpPr txBox="1"/>
          <p:nvPr/>
        </p:nvSpPr>
        <p:spPr>
          <a:xfrm>
            <a:off x="414338" y="1375721"/>
            <a:ext cx="6096680" cy="523220"/>
          </a:xfrm>
          <a:prstGeom prst="rect">
            <a:avLst/>
          </a:prstGeom>
          <a:noFill/>
        </p:spPr>
        <p:txBody>
          <a:bodyPr wrap="square">
            <a:spAutoFit/>
          </a:bodyPr>
          <a:lstStyle/>
          <a:p>
            <a:r>
              <a:rPr lang="en-CA" sz="2800" u="sng" dirty="0"/>
              <a:t>1697</a:t>
            </a:r>
            <a:endParaRPr lang="en-US" sz="2800" u="sng" dirty="0"/>
          </a:p>
        </p:txBody>
      </p:sp>
      <p:pic>
        <p:nvPicPr>
          <p:cNvPr id="18434" name="Picture 2" descr="The South Sea Bubble by John Carswell">
            <a:extLst>
              <a:ext uri="{FF2B5EF4-FFF2-40B4-BE49-F238E27FC236}">
                <a16:creationId xmlns:a16="http://schemas.microsoft.com/office/drawing/2014/main" id="{0804FB5F-5775-4EE4-B67A-BEE662E271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9986" y="933188"/>
            <a:ext cx="3310618" cy="5213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4755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731C-215B-49B7-8AA8-52E6C46F467B}"/>
              </a:ext>
            </a:extLst>
          </p:cNvPr>
          <p:cNvSpPr>
            <a:spLocks noGrp="1"/>
          </p:cNvSpPr>
          <p:nvPr>
            <p:ph type="title"/>
          </p:nvPr>
        </p:nvSpPr>
        <p:spPr/>
        <p:txBody>
          <a:bodyPr/>
          <a:lstStyle/>
          <a:p>
            <a:r>
              <a:rPr lang="en-US" dirty="0"/>
              <a:t>Ancient Fintech</a:t>
            </a:r>
          </a:p>
        </p:txBody>
      </p:sp>
    </p:spTree>
    <p:extLst>
      <p:ext uri="{BB962C8B-B14F-4D97-AF65-F5344CB8AC3E}">
        <p14:creationId xmlns:p14="http://schemas.microsoft.com/office/powerpoint/2010/main" val="12359573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731C-215B-49B7-8AA8-52E6C46F467B}"/>
              </a:ext>
            </a:extLst>
          </p:cNvPr>
          <p:cNvSpPr>
            <a:spLocks noGrp="1"/>
          </p:cNvSpPr>
          <p:nvPr>
            <p:ph type="title"/>
          </p:nvPr>
        </p:nvSpPr>
        <p:spPr/>
        <p:txBody>
          <a:bodyPr/>
          <a:lstStyle/>
          <a:p>
            <a:r>
              <a:rPr lang="en-US" dirty="0"/>
              <a:t>Ancient Fintech</a:t>
            </a:r>
          </a:p>
        </p:txBody>
      </p:sp>
      <p:pic>
        <p:nvPicPr>
          <p:cNvPr id="3074" name="Picture 2" descr="Technical analysis Stock Photos &amp;amp; Royalty-Free Images | Depositphotos">
            <a:extLst>
              <a:ext uri="{FF2B5EF4-FFF2-40B4-BE49-F238E27FC236}">
                <a16:creationId xmlns:a16="http://schemas.microsoft.com/office/drawing/2014/main" id="{51C76306-0DC3-42D4-8DF9-7B4212685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9410" y="2641146"/>
            <a:ext cx="4512128" cy="33840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CC6A210-F3BC-46E9-9C17-4AA067D3AD8C}"/>
              </a:ext>
            </a:extLst>
          </p:cNvPr>
          <p:cNvSpPr txBox="1"/>
          <p:nvPr/>
        </p:nvSpPr>
        <p:spPr>
          <a:xfrm>
            <a:off x="5604102" y="1553596"/>
            <a:ext cx="983796" cy="584775"/>
          </a:xfrm>
          <a:prstGeom prst="rect">
            <a:avLst/>
          </a:prstGeom>
          <a:noFill/>
        </p:spPr>
        <p:txBody>
          <a:bodyPr wrap="square" rtlCol="0">
            <a:spAutoFit/>
          </a:bodyPr>
          <a:lstStyle/>
          <a:p>
            <a:r>
              <a:rPr lang="en-US" sz="3200" dirty="0"/>
              <a:t>?</a:t>
            </a:r>
            <a:endParaRPr lang="en-US" dirty="0"/>
          </a:p>
        </p:txBody>
      </p:sp>
    </p:spTree>
    <p:extLst>
      <p:ext uri="{BB962C8B-B14F-4D97-AF65-F5344CB8AC3E}">
        <p14:creationId xmlns:p14="http://schemas.microsoft.com/office/powerpoint/2010/main" val="16581031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731C-215B-49B7-8AA8-52E6C46F467B}"/>
              </a:ext>
            </a:extLst>
          </p:cNvPr>
          <p:cNvSpPr>
            <a:spLocks noGrp="1"/>
          </p:cNvSpPr>
          <p:nvPr>
            <p:ph type="title"/>
          </p:nvPr>
        </p:nvSpPr>
        <p:spPr/>
        <p:txBody>
          <a:bodyPr/>
          <a:lstStyle/>
          <a:p>
            <a:r>
              <a:rPr lang="en-US" dirty="0"/>
              <a:t>Ancient Fintech</a:t>
            </a:r>
          </a:p>
        </p:txBody>
      </p:sp>
      <p:pic>
        <p:nvPicPr>
          <p:cNvPr id="3074" name="Picture 2" descr="Technical analysis Stock Photos &amp;amp; Royalty-Free Images | Depositphotos">
            <a:extLst>
              <a:ext uri="{FF2B5EF4-FFF2-40B4-BE49-F238E27FC236}">
                <a16:creationId xmlns:a16="http://schemas.microsoft.com/office/drawing/2014/main" id="{51C76306-0DC3-42D4-8DF9-7B4212685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9410" y="2641146"/>
            <a:ext cx="4512128" cy="33840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CC6A210-F3BC-46E9-9C17-4AA067D3AD8C}"/>
              </a:ext>
            </a:extLst>
          </p:cNvPr>
          <p:cNvSpPr txBox="1"/>
          <p:nvPr/>
        </p:nvSpPr>
        <p:spPr>
          <a:xfrm>
            <a:off x="2750002" y="1634209"/>
            <a:ext cx="6604908" cy="584775"/>
          </a:xfrm>
          <a:prstGeom prst="rect">
            <a:avLst/>
          </a:prstGeom>
          <a:noFill/>
        </p:spPr>
        <p:txBody>
          <a:bodyPr wrap="square" rtlCol="0">
            <a:spAutoFit/>
          </a:bodyPr>
          <a:lstStyle/>
          <a:p>
            <a:r>
              <a:rPr lang="en-US" sz="3200" dirty="0"/>
              <a:t>Technical Analysis – aka – Charting. </a:t>
            </a:r>
            <a:endParaRPr lang="en-US" dirty="0"/>
          </a:p>
        </p:txBody>
      </p:sp>
    </p:spTree>
    <p:extLst>
      <p:ext uri="{BB962C8B-B14F-4D97-AF65-F5344CB8AC3E}">
        <p14:creationId xmlns:p14="http://schemas.microsoft.com/office/powerpoint/2010/main" val="13007762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731C-215B-49B7-8AA8-52E6C46F467B}"/>
              </a:ext>
            </a:extLst>
          </p:cNvPr>
          <p:cNvSpPr>
            <a:spLocks noGrp="1"/>
          </p:cNvSpPr>
          <p:nvPr>
            <p:ph type="title"/>
          </p:nvPr>
        </p:nvSpPr>
        <p:spPr/>
        <p:txBody>
          <a:bodyPr/>
          <a:lstStyle/>
          <a:p>
            <a:r>
              <a:rPr lang="en-US" dirty="0"/>
              <a:t>Ancient Fintech</a:t>
            </a:r>
          </a:p>
        </p:txBody>
      </p:sp>
      <p:pic>
        <p:nvPicPr>
          <p:cNvPr id="5" name="Picture 4">
            <a:extLst>
              <a:ext uri="{FF2B5EF4-FFF2-40B4-BE49-F238E27FC236}">
                <a16:creationId xmlns:a16="http://schemas.microsoft.com/office/drawing/2014/main" id="{5E1A16E6-7FA9-47D6-A8FD-AA2CEAFE92AE}"/>
              </a:ext>
            </a:extLst>
          </p:cNvPr>
          <p:cNvPicPr>
            <a:picLocks noChangeAspect="1"/>
          </p:cNvPicPr>
          <p:nvPr/>
        </p:nvPicPr>
        <p:blipFill>
          <a:blip r:embed="rId2"/>
          <a:stretch>
            <a:fillRect/>
          </a:stretch>
        </p:blipFill>
        <p:spPr>
          <a:xfrm>
            <a:off x="4340113" y="1690688"/>
            <a:ext cx="3181982" cy="4759234"/>
          </a:xfrm>
          <a:prstGeom prst="rect">
            <a:avLst/>
          </a:prstGeom>
        </p:spPr>
      </p:pic>
    </p:spTree>
    <p:extLst>
      <p:ext uri="{BB962C8B-B14F-4D97-AF65-F5344CB8AC3E}">
        <p14:creationId xmlns:p14="http://schemas.microsoft.com/office/powerpoint/2010/main" val="41580705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731C-215B-49B7-8AA8-52E6C46F467B}"/>
              </a:ext>
            </a:extLst>
          </p:cNvPr>
          <p:cNvSpPr>
            <a:spLocks noGrp="1"/>
          </p:cNvSpPr>
          <p:nvPr>
            <p:ph type="title"/>
          </p:nvPr>
        </p:nvSpPr>
        <p:spPr/>
        <p:txBody>
          <a:bodyPr/>
          <a:lstStyle/>
          <a:p>
            <a:r>
              <a:rPr lang="en-US" dirty="0"/>
              <a:t>Ancient Fintech</a:t>
            </a:r>
          </a:p>
        </p:txBody>
      </p:sp>
      <p:pic>
        <p:nvPicPr>
          <p:cNvPr id="5" name="Picture 4">
            <a:extLst>
              <a:ext uri="{FF2B5EF4-FFF2-40B4-BE49-F238E27FC236}">
                <a16:creationId xmlns:a16="http://schemas.microsoft.com/office/drawing/2014/main" id="{5E1A16E6-7FA9-47D6-A8FD-AA2CEAFE92AE}"/>
              </a:ext>
            </a:extLst>
          </p:cNvPr>
          <p:cNvPicPr>
            <a:picLocks noChangeAspect="1"/>
          </p:cNvPicPr>
          <p:nvPr/>
        </p:nvPicPr>
        <p:blipFill>
          <a:blip r:embed="rId2"/>
          <a:stretch>
            <a:fillRect/>
          </a:stretch>
        </p:blipFill>
        <p:spPr>
          <a:xfrm>
            <a:off x="9466333" y="297837"/>
            <a:ext cx="2010497" cy="3007065"/>
          </a:xfrm>
          <a:prstGeom prst="rect">
            <a:avLst/>
          </a:prstGeom>
        </p:spPr>
      </p:pic>
      <p:pic>
        <p:nvPicPr>
          <p:cNvPr id="20482" name="Picture 2" descr="Collection, Granger Neo-Babylonian Clay Tablet. /Ntablet Documenting The  Prices Of Various Commodities, 6Th Century B.C. Poster Print by Granger C..">
            <a:extLst>
              <a:ext uri="{FF2B5EF4-FFF2-40B4-BE49-F238E27FC236}">
                <a16:creationId xmlns:a16="http://schemas.microsoft.com/office/drawing/2014/main" id="{52B5DAF5-69B6-4396-987F-0C06E3E57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3" y="1881052"/>
            <a:ext cx="2969759" cy="296975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1B48019-91A2-44D3-B67B-9D721ACD6A9B}"/>
              </a:ext>
            </a:extLst>
          </p:cNvPr>
          <p:cNvSpPr txBox="1"/>
          <p:nvPr/>
        </p:nvSpPr>
        <p:spPr>
          <a:xfrm>
            <a:off x="619125" y="5282497"/>
            <a:ext cx="6096000" cy="646331"/>
          </a:xfrm>
          <a:prstGeom prst="rect">
            <a:avLst/>
          </a:prstGeom>
          <a:noFill/>
        </p:spPr>
        <p:txBody>
          <a:bodyPr wrap="square">
            <a:spAutoFit/>
          </a:bodyPr>
          <a:lstStyle/>
          <a:p>
            <a:pPr algn="l"/>
            <a:r>
              <a:rPr lang="en-CA" dirty="0">
                <a:latin typeface="Google Sans"/>
              </a:rPr>
              <a:t>Neo-Babylonian Clay Tablet. </a:t>
            </a:r>
            <a:br>
              <a:rPr lang="en-CA" dirty="0">
                <a:latin typeface="Google Sans"/>
              </a:rPr>
            </a:br>
            <a:r>
              <a:rPr lang="en-CA" dirty="0">
                <a:latin typeface="Google Sans"/>
              </a:rPr>
              <a:t>Tablet Documenting The Prices Of Various Commodities, 6Th</a:t>
            </a:r>
            <a:endParaRPr lang="en-CA" b="0" i="0" u="none" strike="noStrike" dirty="0">
              <a:effectLst/>
              <a:latin typeface="Roboto" panose="02000000000000000000" pitchFamily="2" charset="0"/>
              <a:hlinkClick r:id="rId4">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8568038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731C-215B-49B7-8AA8-52E6C46F467B}"/>
              </a:ext>
            </a:extLst>
          </p:cNvPr>
          <p:cNvSpPr>
            <a:spLocks noGrp="1"/>
          </p:cNvSpPr>
          <p:nvPr>
            <p:ph type="title"/>
          </p:nvPr>
        </p:nvSpPr>
        <p:spPr/>
        <p:txBody>
          <a:bodyPr/>
          <a:lstStyle/>
          <a:p>
            <a:r>
              <a:rPr lang="en-US" dirty="0"/>
              <a:t>Ancient Fintech</a:t>
            </a:r>
          </a:p>
        </p:txBody>
      </p:sp>
      <p:pic>
        <p:nvPicPr>
          <p:cNvPr id="5" name="Picture 4">
            <a:extLst>
              <a:ext uri="{FF2B5EF4-FFF2-40B4-BE49-F238E27FC236}">
                <a16:creationId xmlns:a16="http://schemas.microsoft.com/office/drawing/2014/main" id="{5E1A16E6-7FA9-47D6-A8FD-AA2CEAFE92AE}"/>
              </a:ext>
            </a:extLst>
          </p:cNvPr>
          <p:cNvPicPr>
            <a:picLocks noChangeAspect="1"/>
          </p:cNvPicPr>
          <p:nvPr/>
        </p:nvPicPr>
        <p:blipFill>
          <a:blip r:embed="rId2"/>
          <a:stretch>
            <a:fillRect/>
          </a:stretch>
        </p:blipFill>
        <p:spPr>
          <a:xfrm>
            <a:off x="9466333" y="297837"/>
            <a:ext cx="2010497" cy="3007065"/>
          </a:xfrm>
          <a:prstGeom prst="rect">
            <a:avLst/>
          </a:prstGeom>
        </p:spPr>
      </p:pic>
      <p:pic>
        <p:nvPicPr>
          <p:cNvPr id="20482" name="Picture 2" descr="Collection, Granger Neo-Babylonian Clay Tablet. /Ntablet Documenting The  Prices Of Various Commodities, 6Th Century B.C. Poster Print by Granger C..">
            <a:extLst>
              <a:ext uri="{FF2B5EF4-FFF2-40B4-BE49-F238E27FC236}">
                <a16:creationId xmlns:a16="http://schemas.microsoft.com/office/drawing/2014/main" id="{52B5DAF5-69B6-4396-987F-0C06E3E57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3" y="1881052"/>
            <a:ext cx="2969759" cy="296975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1B48019-91A2-44D3-B67B-9D721ACD6A9B}"/>
              </a:ext>
            </a:extLst>
          </p:cNvPr>
          <p:cNvSpPr txBox="1"/>
          <p:nvPr/>
        </p:nvSpPr>
        <p:spPr>
          <a:xfrm>
            <a:off x="619125" y="5282497"/>
            <a:ext cx="6096000" cy="646331"/>
          </a:xfrm>
          <a:prstGeom prst="rect">
            <a:avLst/>
          </a:prstGeom>
          <a:noFill/>
        </p:spPr>
        <p:txBody>
          <a:bodyPr wrap="square">
            <a:spAutoFit/>
          </a:bodyPr>
          <a:lstStyle/>
          <a:p>
            <a:pPr algn="l"/>
            <a:r>
              <a:rPr lang="en-CA" dirty="0">
                <a:latin typeface="Google Sans"/>
              </a:rPr>
              <a:t>Neo-Babylonian Clay Tablet. </a:t>
            </a:r>
            <a:br>
              <a:rPr lang="en-CA" dirty="0">
                <a:latin typeface="Google Sans"/>
              </a:rPr>
            </a:br>
            <a:r>
              <a:rPr lang="en-CA" dirty="0">
                <a:latin typeface="Google Sans"/>
              </a:rPr>
              <a:t>Tablet Documenting The Prices Of Various Commodities, 6Th</a:t>
            </a:r>
            <a:endParaRPr lang="en-CA" b="0" i="0" u="none" strike="noStrike" dirty="0">
              <a:effectLst/>
              <a:latin typeface="Roboto" panose="02000000000000000000" pitchFamily="2" charset="0"/>
              <a:hlinkClick r:id="rId4">
                <a:extLst>
                  <a:ext uri="{A12FA001-AC4F-418D-AE19-62706E023703}">
                    <ahyp:hlinkClr xmlns:ahyp="http://schemas.microsoft.com/office/drawing/2018/hyperlinkcolor" val="tx"/>
                  </a:ext>
                </a:extLst>
              </a:hlinkClick>
            </a:endParaRPr>
          </a:p>
        </p:txBody>
      </p:sp>
      <p:pic>
        <p:nvPicPr>
          <p:cNvPr id="4" name="Picture 3">
            <a:extLst>
              <a:ext uri="{FF2B5EF4-FFF2-40B4-BE49-F238E27FC236}">
                <a16:creationId xmlns:a16="http://schemas.microsoft.com/office/drawing/2014/main" id="{D53F5225-F9E7-4850-96E0-50C68F08780B}"/>
              </a:ext>
            </a:extLst>
          </p:cNvPr>
          <p:cNvPicPr>
            <a:picLocks noChangeAspect="1"/>
          </p:cNvPicPr>
          <p:nvPr/>
        </p:nvPicPr>
        <p:blipFill>
          <a:blip r:embed="rId5"/>
          <a:stretch>
            <a:fillRect/>
          </a:stretch>
        </p:blipFill>
        <p:spPr>
          <a:xfrm>
            <a:off x="5868822" y="2069647"/>
            <a:ext cx="3392045" cy="2216603"/>
          </a:xfrm>
          <a:prstGeom prst="rect">
            <a:avLst/>
          </a:prstGeom>
        </p:spPr>
      </p:pic>
      <p:cxnSp>
        <p:nvCxnSpPr>
          <p:cNvPr id="7" name="Connector: Elbow 6">
            <a:extLst>
              <a:ext uri="{FF2B5EF4-FFF2-40B4-BE49-F238E27FC236}">
                <a16:creationId xmlns:a16="http://schemas.microsoft.com/office/drawing/2014/main" id="{56BB1065-D160-4006-9956-796380F285DD}"/>
              </a:ext>
            </a:extLst>
          </p:cNvPr>
          <p:cNvCxnSpPr>
            <a:stCxn id="20482" idx="3"/>
          </p:cNvCxnSpPr>
          <p:nvPr/>
        </p:nvCxnSpPr>
        <p:spPr>
          <a:xfrm flipV="1">
            <a:off x="3298372" y="3365931"/>
            <a:ext cx="2437039" cy="1"/>
          </a:xfrm>
          <a:prstGeom prst="bentConnector3">
            <a:avLst/>
          </a:prstGeom>
          <a:ln w="571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CEC6E6-F524-4FDA-9F89-12F73E4BDAE7}"/>
              </a:ext>
            </a:extLst>
          </p:cNvPr>
          <p:cNvSpPr txBox="1"/>
          <p:nvPr/>
        </p:nvSpPr>
        <p:spPr>
          <a:xfrm>
            <a:off x="5868822" y="4533270"/>
            <a:ext cx="6096000" cy="461665"/>
          </a:xfrm>
          <a:prstGeom prst="rect">
            <a:avLst/>
          </a:prstGeom>
          <a:noFill/>
        </p:spPr>
        <p:txBody>
          <a:bodyPr wrap="square">
            <a:spAutoFit/>
          </a:bodyPr>
          <a:lstStyle/>
          <a:p>
            <a:pPr algn="l"/>
            <a:r>
              <a:rPr lang="en-CA" sz="2400" dirty="0">
                <a:latin typeface="Google Sans"/>
              </a:rPr>
              <a:t>Bloomberg Terminal</a:t>
            </a:r>
            <a:endParaRPr lang="en-CA" sz="2400" b="0" i="0" u="none" strike="noStrike" dirty="0">
              <a:effectLst/>
              <a:latin typeface="Roboto" panose="02000000000000000000" pitchFamily="2" charset="0"/>
              <a:hlinkClick r:id="rId4">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30818636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731C-215B-49B7-8AA8-52E6C46F467B}"/>
              </a:ext>
            </a:extLst>
          </p:cNvPr>
          <p:cNvSpPr>
            <a:spLocks noGrp="1"/>
          </p:cNvSpPr>
          <p:nvPr>
            <p:ph type="title"/>
          </p:nvPr>
        </p:nvSpPr>
        <p:spPr/>
        <p:txBody>
          <a:bodyPr/>
          <a:lstStyle/>
          <a:p>
            <a:r>
              <a:rPr lang="en-US" dirty="0"/>
              <a:t>Ancient Fintech</a:t>
            </a:r>
          </a:p>
        </p:txBody>
      </p:sp>
      <p:pic>
        <p:nvPicPr>
          <p:cNvPr id="4" name="Picture 3">
            <a:extLst>
              <a:ext uri="{FF2B5EF4-FFF2-40B4-BE49-F238E27FC236}">
                <a16:creationId xmlns:a16="http://schemas.microsoft.com/office/drawing/2014/main" id="{CE5C5317-2BC2-4AC6-9378-80E8D7822A71}"/>
              </a:ext>
            </a:extLst>
          </p:cNvPr>
          <p:cNvPicPr>
            <a:picLocks noChangeAspect="1"/>
          </p:cNvPicPr>
          <p:nvPr/>
        </p:nvPicPr>
        <p:blipFill>
          <a:blip r:embed="rId2"/>
          <a:stretch>
            <a:fillRect/>
          </a:stretch>
        </p:blipFill>
        <p:spPr>
          <a:xfrm>
            <a:off x="790027" y="2318658"/>
            <a:ext cx="3741151" cy="3314699"/>
          </a:xfrm>
          <a:prstGeom prst="rect">
            <a:avLst/>
          </a:prstGeom>
        </p:spPr>
      </p:pic>
      <p:sp>
        <p:nvSpPr>
          <p:cNvPr id="7" name="TextBox 6">
            <a:extLst>
              <a:ext uri="{FF2B5EF4-FFF2-40B4-BE49-F238E27FC236}">
                <a16:creationId xmlns:a16="http://schemas.microsoft.com/office/drawing/2014/main" id="{D8E6C19F-B410-4C30-BD68-37D0FF9C57CF}"/>
              </a:ext>
            </a:extLst>
          </p:cNvPr>
          <p:cNvSpPr txBox="1"/>
          <p:nvPr/>
        </p:nvSpPr>
        <p:spPr>
          <a:xfrm>
            <a:off x="1640001" y="1913072"/>
            <a:ext cx="6096680" cy="369332"/>
          </a:xfrm>
          <a:prstGeom prst="rect">
            <a:avLst/>
          </a:prstGeom>
          <a:noFill/>
        </p:spPr>
        <p:txBody>
          <a:bodyPr wrap="square">
            <a:spAutoFit/>
          </a:bodyPr>
          <a:lstStyle/>
          <a:p>
            <a:pPr algn="l"/>
            <a:r>
              <a:rPr lang="en-US" b="0" i="0" dirty="0">
                <a:solidFill>
                  <a:srgbClr val="292929"/>
                </a:solidFill>
                <a:effectLst/>
                <a:latin typeface="sohne"/>
              </a:rPr>
              <a:t>The Rice Billionaire</a:t>
            </a:r>
          </a:p>
        </p:txBody>
      </p:sp>
      <p:sp>
        <p:nvSpPr>
          <p:cNvPr id="9" name="TextBox 8">
            <a:extLst>
              <a:ext uri="{FF2B5EF4-FFF2-40B4-BE49-F238E27FC236}">
                <a16:creationId xmlns:a16="http://schemas.microsoft.com/office/drawing/2014/main" id="{F4A74B44-40DF-45F8-85D7-89602ABD399A}"/>
              </a:ext>
            </a:extLst>
          </p:cNvPr>
          <p:cNvSpPr txBox="1"/>
          <p:nvPr/>
        </p:nvSpPr>
        <p:spPr>
          <a:xfrm>
            <a:off x="1354251" y="5705866"/>
            <a:ext cx="6096680" cy="369332"/>
          </a:xfrm>
          <a:prstGeom prst="rect">
            <a:avLst/>
          </a:prstGeom>
          <a:noFill/>
        </p:spPr>
        <p:txBody>
          <a:bodyPr wrap="square">
            <a:spAutoFit/>
          </a:bodyPr>
          <a:lstStyle/>
          <a:p>
            <a:r>
              <a:rPr lang="en-CA" b="0" i="0" dirty="0">
                <a:solidFill>
                  <a:srgbClr val="292929"/>
                </a:solidFill>
                <a:effectLst/>
                <a:latin typeface="charter"/>
              </a:rPr>
              <a:t> Born </a:t>
            </a:r>
            <a:r>
              <a:rPr lang="en-CA" i="0" dirty="0">
                <a:solidFill>
                  <a:srgbClr val="292929"/>
                </a:solidFill>
                <a:effectLst/>
                <a:latin typeface="charter"/>
              </a:rPr>
              <a:t>1724,  Sakata, Japan</a:t>
            </a:r>
            <a:endParaRPr lang="en-US" dirty="0"/>
          </a:p>
        </p:txBody>
      </p:sp>
    </p:spTree>
    <p:extLst>
      <p:ext uri="{BB962C8B-B14F-4D97-AF65-F5344CB8AC3E}">
        <p14:creationId xmlns:p14="http://schemas.microsoft.com/office/powerpoint/2010/main" val="40776298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731C-215B-49B7-8AA8-52E6C46F467B}"/>
              </a:ext>
            </a:extLst>
          </p:cNvPr>
          <p:cNvSpPr>
            <a:spLocks noGrp="1"/>
          </p:cNvSpPr>
          <p:nvPr>
            <p:ph type="title"/>
          </p:nvPr>
        </p:nvSpPr>
        <p:spPr/>
        <p:txBody>
          <a:bodyPr/>
          <a:lstStyle/>
          <a:p>
            <a:r>
              <a:rPr lang="en-US" dirty="0"/>
              <a:t>Ancient Fintech</a:t>
            </a:r>
          </a:p>
        </p:txBody>
      </p:sp>
      <p:pic>
        <p:nvPicPr>
          <p:cNvPr id="4" name="Picture 3">
            <a:extLst>
              <a:ext uri="{FF2B5EF4-FFF2-40B4-BE49-F238E27FC236}">
                <a16:creationId xmlns:a16="http://schemas.microsoft.com/office/drawing/2014/main" id="{CE5C5317-2BC2-4AC6-9378-80E8D7822A71}"/>
              </a:ext>
            </a:extLst>
          </p:cNvPr>
          <p:cNvPicPr>
            <a:picLocks noChangeAspect="1"/>
          </p:cNvPicPr>
          <p:nvPr/>
        </p:nvPicPr>
        <p:blipFill>
          <a:blip r:embed="rId2"/>
          <a:stretch>
            <a:fillRect/>
          </a:stretch>
        </p:blipFill>
        <p:spPr>
          <a:xfrm>
            <a:off x="790027" y="2318658"/>
            <a:ext cx="3741151" cy="3314699"/>
          </a:xfrm>
          <a:prstGeom prst="rect">
            <a:avLst/>
          </a:prstGeom>
        </p:spPr>
      </p:pic>
      <p:sp>
        <p:nvSpPr>
          <p:cNvPr id="7" name="TextBox 6">
            <a:extLst>
              <a:ext uri="{FF2B5EF4-FFF2-40B4-BE49-F238E27FC236}">
                <a16:creationId xmlns:a16="http://schemas.microsoft.com/office/drawing/2014/main" id="{D8E6C19F-B410-4C30-BD68-37D0FF9C57CF}"/>
              </a:ext>
            </a:extLst>
          </p:cNvPr>
          <p:cNvSpPr txBox="1"/>
          <p:nvPr/>
        </p:nvSpPr>
        <p:spPr>
          <a:xfrm>
            <a:off x="1640001" y="1913072"/>
            <a:ext cx="6096680" cy="369332"/>
          </a:xfrm>
          <a:prstGeom prst="rect">
            <a:avLst/>
          </a:prstGeom>
          <a:noFill/>
        </p:spPr>
        <p:txBody>
          <a:bodyPr wrap="square">
            <a:spAutoFit/>
          </a:bodyPr>
          <a:lstStyle/>
          <a:p>
            <a:pPr algn="l"/>
            <a:r>
              <a:rPr lang="en-US" b="0" i="0" dirty="0">
                <a:solidFill>
                  <a:srgbClr val="292929"/>
                </a:solidFill>
                <a:effectLst/>
                <a:latin typeface="sohne"/>
              </a:rPr>
              <a:t>The Rice Billionaire</a:t>
            </a:r>
          </a:p>
        </p:txBody>
      </p:sp>
      <p:sp>
        <p:nvSpPr>
          <p:cNvPr id="9" name="TextBox 8">
            <a:extLst>
              <a:ext uri="{FF2B5EF4-FFF2-40B4-BE49-F238E27FC236}">
                <a16:creationId xmlns:a16="http://schemas.microsoft.com/office/drawing/2014/main" id="{F4A74B44-40DF-45F8-85D7-89602ABD399A}"/>
              </a:ext>
            </a:extLst>
          </p:cNvPr>
          <p:cNvSpPr txBox="1"/>
          <p:nvPr/>
        </p:nvSpPr>
        <p:spPr>
          <a:xfrm>
            <a:off x="1354251" y="5705866"/>
            <a:ext cx="6096680" cy="369332"/>
          </a:xfrm>
          <a:prstGeom prst="rect">
            <a:avLst/>
          </a:prstGeom>
          <a:noFill/>
        </p:spPr>
        <p:txBody>
          <a:bodyPr wrap="square">
            <a:spAutoFit/>
          </a:bodyPr>
          <a:lstStyle/>
          <a:p>
            <a:r>
              <a:rPr lang="en-CA" b="0" i="0" dirty="0">
                <a:solidFill>
                  <a:srgbClr val="292929"/>
                </a:solidFill>
                <a:effectLst/>
                <a:latin typeface="charter"/>
              </a:rPr>
              <a:t> Born </a:t>
            </a:r>
            <a:r>
              <a:rPr lang="en-CA" i="0" dirty="0">
                <a:solidFill>
                  <a:srgbClr val="292929"/>
                </a:solidFill>
                <a:effectLst/>
                <a:latin typeface="charter"/>
              </a:rPr>
              <a:t>1724,  Sakata, Japan</a:t>
            </a:r>
            <a:endParaRPr lang="en-US" dirty="0"/>
          </a:p>
        </p:txBody>
      </p:sp>
      <p:pic>
        <p:nvPicPr>
          <p:cNvPr id="10" name="Picture 9">
            <a:extLst>
              <a:ext uri="{FF2B5EF4-FFF2-40B4-BE49-F238E27FC236}">
                <a16:creationId xmlns:a16="http://schemas.microsoft.com/office/drawing/2014/main" id="{181A73E6-A3D8-4BBA-95C8-6A8E7E3048BE}"/>
              </a:ext>
            </a:extLst>
          </p:cNvPr>
          <p:cNvPicPr>
            <a:picLocks noChangeAspect="1"/>
          </p:cNvPicPr>
          <p:nvPr/>
        </p:nvPicPr>
        <p:blipFill>
          <a:blip r:embed="rId3"/>
          <a:stretch>
            <a:fillRect/>
          </a:stretch>
        </p:blipFill>
        <p:spPr>
          <a:xfrm>
            <a:off x="6204369" y="2490447"/>
            <a:ext cx="3729525" cy="2971119"/>
          </a:xfrm>
          <a:prstGeom prst="rect">
            <a:avLst/>
          </a:prstGeom>
        </p:spPr>
      </p:pic>
    </p:spTree>
    <p:extLst>
      <p:ext uri="{BB962C8B-B14F-4D97-AF65-F5344CB8AC3E}">
        <p14:creationId xmlns:p14="http://schemas.microsoft.com/office/powerpoint/2010/main" val="29224310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731C-215B-49B7-8AA8-52E6C46F467B}"/>
              </a:ext>
            </a:extLst>
          </p:cNvPr>
          <p:cNvSpPr>
            <a:spLocks noGrp="1"/>
          </p:cNvSpPr>
          <p:nvPr>
            <p:ph type="title"/>
          </p:nvPr>
        </p:nvSpPr>
        <p:spPr/>
        <p:txBody>
          <a:bodyPr/>
          <a:lstStyle/>
          <a:p>
            <a:r>
              <a:rPr lang="en-US" dirty="0"/>
              <a:t>Ancient Fintech</a:t>
            </a:r>
          </a:p>
        </p:txBody>
      </p:sp>
      <p:pic>
        <p:nvPicPr>
          <p:cNvPr id="10" name="Picture 9">
            <a:extLst>
              <a:ext uri="{FF2B5EF4-FFF2-40B4-BE49-F238E27FC236}">
                <a16:creationId xmlns:a16="http://schemas.microsoft.com/office/drawing/2014/main" id="{181A73E6-A3D8-4BBA-95C8-6A8E7E3048BE}"/>
              </a:ext>
            </a:extLst>
          </p:cNvPr>
          <p:cNvPicPr>
            <a:picLocks noChangeAspect="1"/>
          </p:cNvPicPr>
          <p:nvPr/>
        </p:nvPicPr>
        <p:blipFill>
          <a:blip r:embed="rId2"/>
          <a:stretch>
            <a:fillRect/>
          </a:stretch>
        </p:blipFill>
        <p:spPr>
          <a:xfrm>
            <a:off x="1017815" y="2572089"/>
            <a:ext cx="3729525" cy="2971119"/>
          </a:xfrm>
          <a:prstGeom prst="rect">
            <a:avLst/>
          </a:prstGeom>
        </p:spPr>
      </p:pic>
      <p:pic>
        <p:nvPicPr>
          <p:cNvPr id="26626" name="Picture 2" descr="What Are Bollinger Bands? - Fidelity">
            <a:extLst>
              <a:ext uri="{FF2B5EF4-FFF2-40B4-BE49-F238E27FC236}">
                <a16:creationId xmlns:a16="http://schemas.microsoft.com/office/drawing/2014/main" id="{DEABB415-03B5-4F97-91E1-F776D77C33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923" y="2420711"/>
            <a:ext cx="4989692" cy="2859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049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4250</TotalTime>
  <Words>3517</Words>
  <Application>Microsoft Office PowerPoint</Application>
  <PresentationFormat>Widescreen</PresentationFormat>
  <Paragraphs>515</Paragraphs>
  <Slides>107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107</vt:i4>
      </vt:variant>
    </vt:vector>
  </HeadingPairs>
  <TitlesOfParts>
    <vt:vector size="119" baseType="lpstr">
      <vt:lpstr>Arial</vt:lpstr>
      <vt:lpstr>Arial</vt:lpstr>
      <vt:lpstr>Asap</vt:lpstr>
      <vt:lpstr>Calibri</vt:lpstr>
      <vt:lpstr>Calibri Light</vt:lpstr>
      <vt:lpstr>charter</vt:lpstr>
      <vt:lpstr>Google Sans</vt:lpstr>
      <vt:lpstr>Gotham-Rounded-Book</vt:lpstr>
      <vt:lpstr>Myriad Pro Light</vt:lpstr>
      <vt:lpstr>Roboto</vt:lpstr>
      <vt:lpstr>sohne</vt:lpstr>
      <vt:lpstr>Office Theme</vt:lpstr>
      <vt:lpstr>Welcome!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Revisit Syllabus</vt:lpstr>
      <vt:lpstr>Introductions</vt:lpstr>
      <vt:lpstr>PowerPoint Presentation</vt:lpstr>
      <vt:lpstr>Introduction To Fintech</vt:lpstr>
      <vt:lpstr>Learning Objectives</vt:lpstr>
      <vt:lpstr>Learning Objectives</vt:lpstr>
      <vt:lpstr>Learning Objectives</vt:lpstr>
      <vt:lpstr>Outline</vt:lpstr>
      <vt:lpstr>Outline</vt:lpstr>
      <vt:lpstr>Outline</vt:lpstr>
      <vt:lpstr>Outline</vt:lpstr>
      <vt:lpstr>Outline</vt:lpstr>
      <vt:lpstr>Outline</vt:lpstr>
      <vt:lpstr>FinTech</vt:lpstr>
      <vt:lpstr>FinTech</vt:lpstr>
      <vt:lpstr>FinTech</vt:lpstr>
      <vt:lpstr>Finance</vt:lpstr>
      <vt:lpstr>PowerPoint Presentation</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FinTech – One Word, Many Meanings</vt:lpstr>
      <vt:lpstr>PowerPoint Presentation</vt:lpstr>
      <vt:lpstr>PowerPoint Presentation</vt:lpstr>
      <vt:lpstr>History of Fintech</vt:lpstr>
      <vt:lpstr>History of Fintech</vt:lpstr>
      <vt:lpstr>FinTech 1.0, 2.0, 3.0</vt:lpstr>
      <vt:lpstr>FinTech 1.0, 2.0, 3.0</vt:lpstr>
      <vt:lpstr>FinTech 1.0, 2.0, 3.0</vt:lpstr>
      <vt:lpstr>FinTech 1.0</vt:lpstr>
      <vt:lpstr>FinTech 1.0, 2.0, 3.0</vt:lpstr>
      <vt:lpstr>FinTech 2.0</vt:lpstr>
      <vt:lpstr>FinTech 1.0, 2.0, 3.0</vt:lpstr>
      <vt:lpstr>FinTech 2.0</vt:lpstr>
      <vt:lpstr>FinTech 1.0, 2.0, 3.0</vt:lpstr>
      <vt:lpstr>Ancient Fintech</vt:lpstr>
      <vt:lpstr>Ancient Fintech</vt:lpstr>
      <vt:lpstr>Ancient Fintech</vt:lpstr>
      <vt:lpstr>Ancient Fintech</vt:lpstr>
      <vt:lpstr>Ancient Fintech</vt:lpstr>
      <vt:lpstr>Ancient Fintech</vt:lpstr>
      <vt:lpstr>Ancient Fintech</vt:lpstr>
      <vt:lpstr>Ancient Fintech</vt:lpstr>
      <vt:lpstr>Ancient Fintech</vt:lpstr>
      <vt:lpstr>Ancient Fintech</vt:lpstr>
      <vt:lpstr>Ancient Fintech</vt:lpstr>
      <vt:lpstr>Ancient Fintech</vt:lpstr>
      <vt:lpstr>Ancient Fintech</vt:lpstr>
      <vt:lpstr>Ancient Fintech</vt:lpstr>
      <vt:lpstr>Ancient Fintech</vt:lpstr>
      <vt:lpstr>The Future of Fintech</vt:lpstr>
      <vt:lpstr>The Future of Fintech</vt:lpstr>
      <vt:lpstr>The Future of Fintech</vt:lpstr>
      <vt:lpstr>The Future of Fintech</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Fintech</dc:title>
  <dc:creator>Jonathan Mikkila</dc:creator>
  <cp:lastModifiedBy>Jonathan Mikkila</cp:lastModifiedBy>
  <cp:revision>29</cp:revision>
  <dcterms:created xsi:type="dcterms:W3CDTF">2021-10-04T12:14:32Z</dcterms:created>
  <dcterms:modified xsi:type="dcterms:W3CDTF">2021-10-12T06:09:45Z</dcterms:modified>
</cp:coreProperties>
</file>